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63"/>
  </p:notesMasterIdLst>
  <p:handoutMasterIdLst>
    <p:handoutMasterId r:id="rId64"/>
  </p:handoutMasterIdLst>
  <p:sldIdLst>
    <p:sldId id="258" r:id="rId2"/>
    <p:sldId id="266" r:id="rId3"/>
    <p:sldId id="261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9" r:id="rId36"/>
    <p:sldId id="300" r:id="rId37"/>
    <p:sldId id="301" r:id="rId38"/>
    <p:sldId id="298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3" r:id="rId48"/>
    <p:sldId id="310" r:id="rId49"/>
    <p:sldId id="311" r:id="rId50"/>
    <p:sldId id="312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00"/>
    <a:srgbClr val="FFFFFF"/>
    <a:srgbClr val="CCECFF"/>
    <a:srgbClr val="CC0000"/>
    <a:srgbClr val="0033CC"/>
    <a:srgbClr val="6699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4" autoAdjust="0"/>
    <p:restoredTop sz="94683" autoAdjust="0"/>
  </p:normalViewPr>
  <p:slideViewPr>
    <p:cSldViewPr>
      <p:cViewPr varScale="1">
        <p:scale>
          <a:sx n="111" d="100"/>
          <a:sy n="111" d="100"/>
        </p:scale>
        <p:origin x="7426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D3AE29C4-43D6-6ACE-C3AD-A2364E79919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F96F68A8-04EB-A0B8-2F4D-078A3A8A3CE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7D02E0C3-A62D-0CB1-CA5C-1D9CC997862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37D8DD50-C5EC-4BE5-94D4-5296EB4BFBA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fld id="{7FC12DD0-FB64-4701-8235-9F07DD9497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A716211A-4533-ACEF-5821-92EFD8C5F05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DE48F15-3F54-53D2-4D10-162AB62B45F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9D1A967-4152-D98E-2C2A-EAAECE539F4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6DAF9EB7-6936-5624-65BC-DA5C10CD4DC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28F69ADF-0053-CC84-BAD3-4CF6E4A4B9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121C7C55-CC6B-F096-0599-75A684648A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fld id="{F85F9E3D-1A43-4A7C-A9A4-8B99A9BC5A9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857AAAE8-0956-B042-FE76-8D3205CD6EF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片号：</a:t>
            </a:r>
            <a:fld id="{54967C56-EA8F-443C-99D7-6DD5EE74DFC2}" type="slidenum">
              <a:rPr lang="zh-CN" altLang="en-US" sz="1800" smtClean="0">
                <a:solidFill>
                  <a:srgbClr val="FF0000"/>
                </a:solidFill>
              </a:rPr>
              <a:pPr>
                <a:defRPr/>
              </a:pPr>
              <a:t>‹#›</a:t>
            </a:fld>
            <a:endParaRPr lang="en-US" altLang="zh-CN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437638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F6FF8D51-14C3-6DFF-69F2-3E52F52F2CD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片号：</a:t>
            </a:r>
            <a:fld id="{A16B8BFA-558D-433C-885D-D7ECDB4FC6F9}" type="slidenum">
              <a:rPr lang="zh-CN" altLang="en-US" sz="1800" smtClean="0">
                <a:solidFill>
                  <a:srgbClr val="FF0000"/>
                </a:solidFill>
              </a:rPr>
              <a:pPr>
                <a:defRPr/>
              </a:pPr>
              <a:t>‹#›</a:t>
            </a:fld>
            <a:endParaRPr lang="en-US" altLang="zh-CN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718814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3713" y="365125"/>
            <a:ext cx="2071687" cy="527367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062663" cy="527367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5A7CA280-394D-4B62-5F9F-A3F2E13B7F3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片号：</a:t>
            </a:r>
            <a:fld id="{D159295B-9772-485D-965E-DF17C1224862}" type="slidenum">
              <a:rPr lang="zh-CN" altLang="en-US" sz="1800" smtClean="0">
                <a:solidFill>
                  <a:srgbClr val="FF0000"/>
                </a:solidFill>
              </a:rPr>
              <a:pPr>
                <a:defRPr/>
              </a:pPr>
              <a:t>‹#›</a:t>
            </a:fld>
            <a:endParaRPr lang="en-US" altLang="zh-CN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5402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8286750" cy="527367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CB7DFF8F-D574-019C-3BB0-CE784AD482D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片号：</a:t>
            </a:r>
            <a:fld id="{459043DB-01BD-4ED5-B37A-B976E3B7DA8C}" type="slidenum">
              <a:rPr lang="zh-CN" altLang="en-US" sz="1800" smtClean="0">
                <a:solidFill>
                  <a:srgbClr val="FF0000"/>
                </a:solidFill>
              </a:rPr>
              <a:pPr>
                <a:defRPr/>
              </a:pPr>
              <a:t>‹#›</a:t>
            </a:fld>
            <a:endParaRPr lang="en-US" altLang="zh-CN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608007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07BB5C15-78AA-A5E2-83A3-94F67794D5E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片号：</a:t>
            </a:r>
            <a:fld id="{DE627EE0-EB8F-41F4-9300-47B2F70D182D}" type="slidenum">
              <a:rPr lang="zh-CN" altLang="en-US" sz="1800" smtClean="0">
                <a:solidFill>
                  <a:srgbClr val="FF0000"/>
                </a:solidFill>
              </a:rPr>
              <a:pPr>
                <a:defRPr/>
              </a:pPr>
              <a:t>‹#›</a:t>
            </a:fld>
            <a:endParaRPr lang="en-US" altLang="zh-CN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0182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56BD9E74-7511-8648-F3B9-32E1CE6100E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片号：</a:t>
            </a:r>
            <a:fld id="{60227112-3F1A-4287-A7DB-295C2FB3A18B}" type="slidenum">
              <a:rPr lang="zh-CN" altLang="en-US" sz="1800" smtClean="0">
                <a:solidFill>
                  <a:srgbClr val="FF0000"/>
                </a:solidFill>
              </a:rPr>
              <a:pPr>
                <a:defRPr/>
              </a:pPr>
              <a:t>‹#›</a:t>
            </a:fld>
            <a:endParaRPr lang="en-US" altLang="zh-CN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81351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66800" y="1371600"/>
            <a:ext cx="3848100" cy="4267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67300" y="1371600"/>
            <a:ext cx="3848100" cy="4267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D7DEA863-DF64-18C8-BEB0-5BF0E061D21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片号：</a:t>
            </a:r>
            <a:fld id="{4C4E42B9-129C-4ED6-A562-EE54B87E9E67}" type="slidenum">
              <a:rPr lang="zh-CN" altLang="en-US" sz="1800" smtClean="0">
                <a:solidFill>
                  <a:srgbClr val="FF0000"/>
                </a:solidFill>
              </a:rPr>
              <a:pPr>
                <a:defRPr/>
              </a:pPr>
              <a:t>‹#›</a:t>
            </a:fld>
            <a:endParaRPr lang="en-US" altLang="zh-CN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904752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5DCBDC9D-14DE-E3BF-0982-0053B54CD62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片号：</a:t>
            </a:r>
            <a:fld id="{92F5A865-D249-43E5-88F1-1A4E66EC740F}" type="slidenum">
              <a:rPr lang="zh-CN" altLang="en-US" sz="1800" smtClean="0">
                <a:solidFill>
                  <a:srgbClr val="FF0000"/>
                </a:solidFill>
              </a:rPr>
              <a:pPr>
                <a:defRPr/>
              </a:pPr>
              <a:t>‹#›</a:t>
            </a:fld>
            <a:endParaRPr lang="en-US" altLang="zh-CN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940024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56373D27-8008-CE0F-3EC1-DD9CA1EDB7C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片号：</a:t>
            </a:r>
            <a:fld id="{F630BCCE-42F0-49E4-BC95-997DC8DBECE7}" type="slidenum">
              <a:rPr lang="zh-CN" altLang="en-US" sz="1800" smtClean="0">
                <a:solidFill>
                  <a:srgbClr val="FF0000"/>
                </a:solidFill>
              </a:rPr>
              <a:pPr>
                <a:defRPr/>
              </a:pPr>
              <a:t>‹#›</a:t>
            </a:fld>
            <a:endParaRPr lang="en-US" altLang="zh-CN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821355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id="{FA278CD6-1642-60C2-FE37-942713CB2B1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片号：</a:t>
            </a:r>
            <a:fld id="{C6D1393F-3E3E-46E8-9F44-919CEF51EA79}" type="slidenum">
              <a:rPr lang="zh-CN" altLang="en-US" sz="1800" smtClean="0">
                <a:solidFill>
                  <a:srgbClr val="FF0000"/>
                </a:solidFill>
              </a:rPr>
              <a:pPr>
                <a:defRPr/>
              </a:pPr>
              <a:t>‹#›</a:t>
            </a:fld>
            <a:endParaRPr lang="en-US" altLang="zh-CN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602023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05C9D886-41F4-9D77-80E9-375AC796249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片号：</a:t>
            </a:r>
            <a:fld id="{9881A52B-14B5-481B-A209-E1D27AFB019B}" type="slidenum">
              <a:rPr lang="zh-CN" altLang="en-US" sz="1800" smtClean="0">
                <a:solidFill>
                  <a:srgbClr val="FF0000"/>
                </a:solidFill>
              </a:rPr>
              <a:pPr>
                <a:defRPr/>
              </a:pPr>
              <a:t>‹#›</a:t>
            </a:fld>
            <a:endParaRPr lang="en-US" altLang="zh-CN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926140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9785C6DE-3A26-4689-037E-D7AAD0DB1AC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片号：</a:t>
            </a:r>
            <a:fld id="{5E30A67B-D14D-47BE-BB54-CD7BBE0C75D0}" type="slidenum">
              <a:rPr lang="zh-CN" altLang="en-US" sz="1800" smtClean="0">
                <a:solidFill>
                  <a:srgbClr val="FF0000"/>
                </a:solidFill>
              </a:rPr>
              <a:pPr>
                <a:defRPr/>
              </a:pPr>
              <a:t>‹#›</a:t>
            </a:fld>
            <a:endParaRPr lang="en-US" altLang="zh-CN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36490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>
            <a:extLst>
              <a:ext uri="{FF2B5EF4-FFF2-40B4-BE49-F238E27FC236}">
                <a16:creationId xmlns:a16="http://schemas.microsoft.com/office/drawing/2014/main" id="{49BA0B6D-1F6D-54BF-5D32-87718EEB1C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371600"/>
            <a:ext cx="7848600" cy="4267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1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grpSp>
        <p:nvGrpSpPr>
          <p:cNvPr id="1027" name="Group 29">
            <a:extLst>
              <a:ext uri="{FF2B5EF4-FFF2-40B4-BE49-F238E27FC236}">
                <a16:creationId xmlns:a16="http://schemas.microsoft.com/office/drawing/2014/main" id="{CDE3F573-0ED9-DBD8-FFF5-AF68C7CBEAC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67813" cy="6894513"/>
            <a:chOff x="0" y="0"/>
            <a:chExt cx="5775" cy="4343"/>
          </a:xfrm>
        </p:grpSpPr>
        <p:grpSp>
          <p:nvGrpSpPr>
            <p:cNvPr id="1029" name="Group 23">
              <a:extLst>
                <a:ext uri="{FF2B5EF4-FFF2-40B4-BE49-F238E27FC236}">
                  <a16:creationId xmlns:a16="http://schemas.microsoft.com/office/drawing/2014/main" id="{CF912595-C7F9-4FC1-450E-C7FCA85BC93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3" name="Group 22">
                <a:extLst>
                  <a:ext uri="{FF2B5EF4-FFF2-40B4-BE49-F238E27FC236}">
                    <a16:creationId xmlns:a16="http://schemas.microsoft.com/office/drawing/2014/main" id="{B31C9CBE-1512-EAC9-21C3-F62FBBF71E5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grpSp>
              <p:nvGrpSpPr>
                <p:cNvPr id="1035" name="Group 19">
                  <a:extLst>
                    <a:ext uri="{FF2B5EF4-FFF2-40B4-BE49-F238E27FC236}">
                      <a16:creationId xmlns:a16="http://schemas.microsoft.com/office/drawing/2014/main" id="{2BBCCDCC-4F0A-8BA7-6262-E0EDEC150DEB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0" y="0"/>
                  <a:ext cx="5760" cy="4320"/>
                  <a:chOff x="0" y="0"/>
                  <a:chExt cx="5760" cy="4320"/>
                </a:xfrm>
              </p:grpSpPr>
              <p:pic>
                <p:nvPicPr>
                  <p:cNvPr id="1037" name="Picture 2" descr="3">
                    <a:extLst>
                      <a:ext uri="{FF2B5EF4-FFF2-40B4-BE49-F238E27FC236}">
                        <a16:creationId xmlns:a16="http://schemas.microsoft.com/office/drawing/2014/main" id="{E783C1A6-CF46-5E70-6787-DCD4B69EBF9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5760" cy="43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1038" name="Group 17">
                    <a:extLst>
                      <a:ext uri="{FF2B5EF4-FFF2-40B4-BE49-F238E27FC236}">
                        <a16:creationId xmlns:a16="http://schemas.microsoft.com/office/drawing/2014/main" id="{D68DB7A6-ACE3-5C5C-AF57-19A52D251E54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591" y="0"/>
                    <a:ext cx="2328" cy="588"/>
                    <a:chOff x="1591" y="0"/>
                    <a:chExt cx="2328" cy="588"/>
                  </a:xfrm>
                </p:grpSpPr>
                <p:pic>
                  <p:nvPicPr>
                    <p:cNvPr id="1039" name="Picture 10">
                      <a:extLst>
                        <a:ext uri="{FF2B5EF4-FFF2-40B4-BE49-F238E27FC236}">
                          <a16:creationId xmlns:a16="http://schemas.microsoft.com/office/drawing/2014/main" id="{DC79090E-CAB5-C3AE-FCAA-10A33D71F4EE}"/>
                        </a:ext>
                      </a:extLst>
                    </p:cNvPr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591" y="0"/>
                      <a:ext cx="780" cy="5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40" name="Picture 11">
                      <a:extLst>
                        <a:ext uri="{FF2B5EF4-FFF2-40B4-BE49-F238E27FC236}">
                          <a16:creationId xmlns:a16="http://schemas.microsoft.com/office/drawing/2014/main" id="{F92E1E71-D207-473B-F6C9-F880854B8927}"/>
                        </a:ext>
                      </a:extLst>
                    </p:cNvPr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367" y="0"/>
                      <a:ext cx="780" cy="5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41" name="Picture 12">
                      <a:extLst>
                        <a:ext uri="{FF2B5EF4-FFF2-40B4-BE49-F238E27FC236}">
                          <a16:creationId xmlns:a16="http://schemas.microsoft.com/office/drawing/2014/main" id="{EC8A3A07-9B43-DF48-DB33-50F9BC6BDFC8}"/>
                        </a:ext>
                      </a:extLst>
                    </p:cNvPr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139" y="0"/>
                      <a:ext cx="780" cy="5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</p:grpSp>
            <p:pic>
              <p:nvPicPr>
                <p:cNvPr id="1036" name="Picture 9">
                  <a:extLst>
                    <a:ext uri="{FF2B5EF4-FFF2-40B4-BE49-F238E27FC236}">
                      <a16:creationId xmlns:a16="http://schemas.microsoft.com/office/drawing/2014/main" id="{6456B142-D97E-44FF-C163-4792BE446A6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576"/>
                  <a:ext cx="1584" cy="34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7174" name="Text Box 6">
                <a:extLst>
                  <a:ext uri="{FF2B5EF4-FFF2-40B4-BE49-F238E27FC236}">
                    <a16:creationId xmlns:a16="http://schemas.microsoft.com/office/drawing/2014/main" id="{D7CF7777-357C-A941-0F7D-37460E05EC8A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3881" y="71"/>
                <a:ext cx="1854" cy="2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 algn="just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algn="just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algn="just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algn="just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algn="just"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altLang="zh-CN" sz="2400" b="1">
                    <a:solidFill>
                      <a:srgbClr val="CC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华文彩云" panose="02010800040101010101" pitchFamily="2" charset="-122"/>
                  </a:rPr>
                  <a:t>Java </a:t>
                </a:r>
                <a:r>
                  <a:rPr lang="zh-CN" altLang="en-US" sz="2400" b="1">
                    <a:solidFill>
                      <a:srgbClr val="CC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华文彩云" panose="02010800040101010101" pitchFamily="2" charset="-122"/>
                  </a:rPr>
                  <a:t>程序设计</a:t>
                </a:r>
                <a:endParaRPr lang="en-US" altLang="zh-CN" sz="1400" b="1" u="sng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Dotum" panose="020B0600000101010101" pitchFamily="34" charset="-127"/>
                </a:endParaRPr>
              </a:p>
            </p:txBody>
          </p:sp>
        </p:grpSp>
        <p:pic>
          <p:nvPicPr>
            <p:cNvPr id="1030" name="Picture 8">
              <a:extLst>
                <a:ext uri="{FF2B5EF4-FFF2-40B4-BE49-F238E27FC236}">
                  <a16:creationId xmlns:a16="http://schemas.microsoft.com/office/drawing/2014/main" id="{0F87219E-6DBE-56ED-4890-0B6E8486E68C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3776"/>
              <a:ext cx="5774" cy="5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82" name="WordArt 14">
              <a:extLst>
                <a:ext uri="{FF2B5EF4-FFF2-40B4-BE49-F238E27FC236}">
                  <a16:creationId xmlns:a16="http://schemas.microsoft.com/office/drawing/2014/main" id="{A6E48048-BB2F-730C-2AA0-DD017AC5B8C6}"/>
                </a:ext>
              </a:extLst>
            </p:cNvPr>
            <p:cNvSpPr>
              <a:spLocks noChangeArrowheads="1" noChangeShapeType="1" noTextEdit="1"/>
            </p:cNvSpPr>
            <p:nvPr userDrawn="1"/>
          </p:nvSpPr>
          <p:spPr bwMode="auto">
            <a:xfrm>
              <a:off x="384" y="3837"/>
              <a:ext cx="2138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9764"/>
                </a:avLst>
              </a:prstTxWarp>
              <a:scene3d>
                <a:camera prst="legacyPerspectiveBottomRight">
                  <a:rot lat="0" lon="21239999" rev="0"/>
                </a:camera>
                <a:lightRig rig="legacyHarsh3" dir="l"/>
              </a:scene3d>
              <a:sp3d extrusionH="430200" prstMaterial="legacyMatte">
                <a:extrusionClr>
                  <a:srgbClr val="C0C0C0"/>
                </a:extrusionClr>
                <a:contourClr>
                  <a:srgbClr val="FF0000"/>
                </a:contourClr>
              </a:sp3d>
            </a:bodyPr>
            <a:lstStyle/>
            <a:p>
              <a:pPr algn="ctr">
                <a:defRPr/>
              </a:pPr>
              <a:r>
                <a:rPr lang="en-US" altLang="zh-CN" sz="1800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0000"/>
                      </a:gs>
                      <a:gs pos="100000">
                        <a:srgbClr val="FF0000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atin typeface="宋体" panose="02010600030101010101" pitchFamily="2" charset="-122"/>
                </a:rPr>
                <a:t>Programing in Java </a:t>
              </a:r>
              <a:r>
                <a:rPr lang="zh-CN" altLang="en-US" sz="1800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0000"/>
                      </a:gs>
                      <a:gs pos="100000">
                        <a:srgbClr val="FF0000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atin typeface="宋体" panose="02010600030101010101" pitchFamily="2" charset="-122"/>
                </a:rPr>
                <a:t>－ </a:t>
              </a:r>
              <a:r>
                <a:rPr lang="en-US" altLang="zh-CN" sz="1800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0000"/>
                      </a:gs>
                      <a:gs pos="100000">
                        <a:srgbClr val="FF0000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atin typeface="宋体" panose="02010600030101010101" pitchFamily="2" charset="-122"/>
                </a:rPr>
                <a:t>Z J H</a:t>
              </a:r>
              <a:endParaRPr lang="zh-CN" altLang="en-US" sz="18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atin typeface="宋体" panose="02010600030101010101" pitchFamily="2" charset="-122"/>
              </a:endParaRPr>
            </a:p>
          </p:txBody>
        </p:sp>
        <p:sp>
          <p:nvSpPr>
            <p:cNvPr id="1032" name="AutoShape 7">
              <a:extLst>
                <a:ext uri="{FF2B5EF4-FFF2-40B4-BE49-F238E27FC236}">
                  <a16:creationId xmlns:a16="http://schemas.microsoft.com/office/drawing/2014/main" id="{E4173E01-C32E-13CE-354B-29D3AECC4D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6" y="624"/>
              <a:ext cx="5232" cy="3153"/>
            </a:xfrm>
            <a:prstGeom prst="roundRect">
              <a:avLst>
                <a:gd name="adj" fmla="val 5782"/>
              </a:avLst>
            </a:prstGeom>
            <a:solidFill>
              <a:schemeClr val="tx1"/>
            </a:solidFill>
            <a:ln w="254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algn="just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algn="just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algn="just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algn="just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algn="just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7183" name="Rectangle 15">
            <a:extLst>
              <a:ext uri="{FF2B5EF4-FFF2-40B4-BE49-F238E27FC236}">
                <a16:creationId xmlns:a16="http://schemas.microsoft.com/office/drawing/2014/main" id="{274B67C3-2C57-1CF9-E964-46324D40346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019800"/>
            <a:ext cx="1066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600" b="1">
                <a:solidFill>
                  <a:srgbClr val="0033CC"/>
                </a:solidFill>
                <a:ea typeface="华文彩云" panose="02010800040101010101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片号：</a:t>
            </a:r>
            <a:fld id="{0155CA46-364C-45AA-BDB1-2F954267AFBD}" type="slidenum">
              <a:rPr lang="zh-CN" altLang="en-US" sz="1800" smtClean="0">
                <a:solidFill>
                  <a:srgbClr val="FF0000"/>
                </a:solidFill>
              </a:rPr>
              <a:pPr>
                <a:defRPr/>
              </a:pPr>
              <a:t>‹#›</a:t>
            </a:fld>
            <a:endParaRPr lang="en-US" altLang="zh-CN" sz="1800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ransition>
    <p:rand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u="sng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华文行楷" panose="0201080004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华文行楷" panose="0201080004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华文行楷" panose="0201080004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华文行楷" panose="02010800040101010101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华文行楷" panose="02010800040101010101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华文行楷" panose="02010800040101010101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华文行楷" panose="02010800040101010101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华文行楷" panose="0201080004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3200" b="1" kern="1200">
          <a:solidFill>
            <a:srgbClr val="3399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–"/>
        <a:defRPr sz="2800" b="1" kern="1200">
          <a:solidFill>
            <a:srgbClr val="3399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400" b="1" kern="1200">
          <a:solidFill>
            <a:srgbClr val="3399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–"/>
        <a:defRPr sz="2000" b="1" kern="1200">
          <a:solidFill>
            <a:srgbClr val="3399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»"/>
        <a:defRPr sz="2000" b="1" kern="1200">
          <a:solidFill>
            <a:srgbClr val="3399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java.sun.com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7676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1">
            <a:extLst>
              <a:ext uri="{FF2B5EF4-FFF2-40B4-BE49-F238E27FC236}">
                <a16:creationId xmlns:a16="http://schemas.microsoft.com/office/drawing/2014/main" id="{817AA2A2-DF64-FD13-B574-2E1FD98A22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C4656208-7E64-4A6A-B6CB-D9BF0333A61D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pic>
        <p:nvPicPr>
          <p:cNvPr id="4099" name="Picture 2">
            <a:extLst>
              <a:ext uri="{FF2B5EF4-FFF2-40B4-BE49-F238E27FC236}">
                <a16:creationId xmlns:a16="http://schemas.microsoft.com/office/drawing/2014/main" id="{052757AD-05E0-797F-39FA-F74F48F41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WordArt 3">
            <a:extLst>
              <a:ext uri="{FF2B5EF4-FFF2-40B4-BE49-F238E27FC236}">
                <a16:creationId xmlns:a16="http://schemas.microsoft.com/office/drawing/2014/main" id="{2482E2CA-F38F-AA69-3680-499C1FCB1F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22588" y="1985963"/>
            <a:ext cx="3533774" cy="762000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>
              <a:defRPr/>
            </a:pPr>
            <a:r>
              <a:rPr lang="en-US" altLang="zh-CN" sz="40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JAVA </a:t>
            </a:r>
            <a:r>
              <a:rPr lang="zh-CN" altLang="en-US" sz="40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程序设计</a:t>
            </a:r>
          </a:p>
        </p:txBody>
      </p:sp>
      <p:sp>
        <p:nvSpPr>
          <p:cNvPr id="35846" name="WordArt 6">
            <a:extLst>
              <a:ext uri="{FF2B5EF4-FFF2-40B4-BE49-F238E27FC236}">
                <a16:creationId xmlns:a16="http://schemas.microsoft.com/office/drawing/2014/main" id="{4E1AB145-4CFC-6623-25D4-C2A0384700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3265165"/>
            <a:ext cx="28384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4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张建华   教授</a:t>
            </a:r>
            <a:r>
              <a:rPr lang="en-US" altLang="zh-CN" sz="4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/</a:t>
            </a:r>
            <a:r>
              <a:rPr lang="zh-CN" altLang="en-US" sz="4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博导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灯片编号占位符 3">
            <a:extLst>
              <a:ext uri="{FF2B5EF4-FFF2-40B4-BE49-F238E27FC236}">
                <a16:creationId xmlns:a16="http://schemas.microsoft.com/office/drawing/2014/main" id="{ABB98EBC-0E08-672B-6596-2A1EFA2D0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EC9D7C5D-87A9-4478-AC28-47DFA071F7DF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26658" name="Rectangle 2">
            <a:extLst>
              <a:ext uri="{FF2B5EF4-FFF2-40B4-BE49-F238E27FC236}">
                <a16:creationId xmlns:a16="http://schemas.microsoft.com/office/drawing/2014/main" id="{AF0C3927-30E5-563F-0AC3-05DA48CF7D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4267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Clr>
                <a:schemeClr val="bg1"/>
              </a:buClr>
              <a:buFontTx/>
              <a:buAutoNum type="arabicPeriod" startAt="5"/>
              <a:tabLst>
                <a:tab pos="627063" algn="l"/>
                <a:tab pos="809625" algn="l"/>
              </a:tabLst>
            </a:pPr>
            <a:r>
              <a:rPr lang="en-US" altLang="zh-CN" sz="3600">
                <a:solidFill>
                  <a:schemeClr val="bg1"/>
                </a:solidFill>
              </a:rPr>
              <a:t>Java </a:t>
            </a:r>
            <a:r>
              <a:rPr lang="zh-CN" altLang="en-US" sz="3600">
                <a:solidFill>
                  <a:schemeClr val="bg1"/>
                </a:solidFill>
              </a:rPr>
              <a:t>程序结构</a:t>
            </a:r>
          </a:p>
          <a:p>
            <a:pPr marL="804863" lvl="1" indent="-5334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u"/>
              <a:tabLst>
                <a:tab pos="627063" algn="l"/>
                <a:tab pos="809625" algn="l"/>
              </a:tabLst>
            </a:pPr>
            <a:r>
              <a:rPr lang="en-US" altLang="zh-CN">
                <a:solidFill>
                  <a:schemeClr val="bg1"/>
                </a:solidFill>
              </a:rPr>
              <a:t>Java</a:t>
            </a:r>
            <a:r>
              <a:rPr lang="zh-CN" altLang="en-US">
                <a:solidFill>
                  <a:schemeClr val="bg1"/>
                </a:solidFill>
              </a:rPr>
              <a:t>程序分类：</a:t>
            </a:r>
          </a:p>
          <a:p>
            <a:pPr marL="1644650" lvl="2" indent="-457200" algn="just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AutoNum type="circleNumDbPlain"/>
              <a:tabLst>
                <a:tab pos="627063" algn="l"/>
                <a:tab pos="809625" algn="l"/>
              </a:tabLst>
            </a:pPr>
            <a:r>
              <a:rPr lang="en-US" altLang="zh-CN">
                <a:solidFill>
                  <a:schemeClr val="bg1"/>
                </a:solidFill>
              </a:rPr>
              <a:t>J</a:t>
            </a:r>
            <a:r>
              <a:rPr lang="en-US" altLang="en-US">
                <a:solidFill>
                  <a:schemeClr val="bg1"/>
                </a:solidFill>
              </a:rPr>
              <a:t>ava</a:t>
            </a:r>
            <a:r>
              <a:rPr lang="en-US" altLang="zh-CN">
                <a:solidFill>
                  <a:schemeClr val="bg1"/>
                </a:solidFill>
              </a:rPr>
              <a:t> Application</a:t>
            </a:r>
          </a:p>
          <a:p>
            <a:pPr marL="1644650" lvl="2" indent="-4572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>
                <a:solidFill>
                  <a:schemeClr val="bg1"/>
                </a:solidFill>
              </a:rPr>
              <a:t>由</a:t>
            </a:r>
            <a:r>
              <a:rPr lang="en-US" altLang="zh-CN">
                <a:solidFill>
                  <a:schemeClr val="bg1"/>
                </a:solidFill>
              </a:rPr>
              <a:t>JAVA</a:t>
            </a:r>
            <a:r>
              <a:rPr lang="zh-CN" altLang="en-US">
                <a:solidFill>
                  <a:schemeClr val="bg1"/>
                </a:solidFill>
              </a:rPr>
              <a:t>解释器独立运行字节码</a:t>
            </a:r>
          </a:p>
          <a:p>
            <a:pPr marL="1644650" lvl="2" indent="-4572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>
                <a:solidFill>
                  <a:schemeClr val="bg1"/>
                </a:solidFill>
              </a:rPr>
              <a:t>由专门的命令行启动程序执行</a:t>
            </a:r>
          </a:p>
          <a:p>
            <a:pPr marL="1644650" lvl="2" indent="-4572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>
                <a:solidFill>
                  <a:schemeClr val="bg1"/>
                </a:solidFill>
              </a:rPr>
              <a:t>程序中有定义了</a:t>
            </a:r>
            <a:r>
              <a:rPr lang="en-US" altLang="zh-CN">
                <a:solidFill>
                  <a:schemeClr val="bg1"/>
                </a:solidFill>
              </a:rPr>
              <a:t>main</a:t>
            </a:r>
            <a:r>
              <a:rPr lang="zh-CN" altLang="en-US">
                <a:solidFill>
                  <a:schemeClr val="bg1"/>
                </a:solidFill>
              </a:rPr>
              <a:t>（）方法的主类</a:t>
            </a:r>
          </a:p>
          <a:p>
            <a:pPr marL="1644650" lvl="2" indent="-4572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>
                <a:solidFill>
                  <a:schemeClr val="bg1"/>
                </a:solidFill>
              </a:rPr>
              <a:t>例如：</a:t>
            </a:r>
          </a:p>
          <a:p>
            <a:pPr marL="2205038" lvl="3" indent="-3810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AutoNum type="alphaLcParenR"/>
              <a:tabLst>
                <a:tab pos="627063" algn="l"/>
                <a:tab pos="809625" algn="l"/>
              </a:tabLst>
            </a:pPr>
            <a:r>
              <a:rPr lang="zh-CN" altLang="en-US">
                <a:solidFill>
                  <a:schemeClr val="bg1"/>
                </a:solidFill>
              </a:rPr>
              <a:t>使用</a:t>
            </a:r>
            <a:r>
              <a:rPr lang="en-US" altLang="zh-CN">
                <a:solidFill>
                  <a:schemeClr val="bg1"/>
                </a:solidFill>
              </a:rPr>
              <a:t>EDIT</a:t>
            </a:r>
            <a:r>
              <a:rPr lang="zh-CN" altLang="en-US">
                <a:solidFill>
                  <a:schemeClr val="bg1"/>
                </a:solidFill>
              </a:rPr>
              <a:t>编辑</a:t>
            </a:r>
            <a:r>
              <a:rPr lang="en-US" altLang="zh-CN">
                <a:solidFill>
                  <a:schemeClr val="bg1"/>
                </a:solidFill>
              </a:rPr>
              <a:t>Java</a:t>
            </a:r>
            <a:r>
              <a:rPr lang="zh-CN" altLang="en-US">
                <a:solidFill>
                  <a:schemeClr val="bg1"/>
                </a:solidFill>
              </a:rPr>
              <a:t>程序，保存为</a:t>
            </a:r>
            <a:r>
              <a:rPr lang="en-US" altLang="zh-CN">
                <a:solidFill>
                  <a:schemeClr val="bg1"/>
                </a:solidFill>
              </a:rPr>
              <a:t>Test1.java;</a:t>
            </a:r>
          </a:p>
          <a:p>
            <a:pPr marL="2205038" lvl="3" indent="-3810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AutoNum type="alphaLcParenR"/>
              <a:tabLst>
                <a:tab pos="627063" algn="l"/>
                <a:tab pos="809625" algn="l"/>
              </a:tabLst>
            </a:pPr>
            <a:r>
              <a:rPr lang="en-US" altLang="zh-CN">
                <a:solidFill>
                  <a:schemeClr val="bg1"/>
                </a:solidFill>
              </a:rPr>
              <a:t>Javac Test1.java  //</a:t>
            </a:r>
            <a:r>
              <a:rPr lang="zh-CN" altLang="en-US">
                <a:solidFill>
                  <a:schemeClr val="bg1"/>
                </a:solidFill>
              </a:rPr>
              <a:t>编译成字节码文件；</a:t>
            </a:r>
          </a:p>
          <a:p>
            <a:pPr marL="2205038" lvl="3" indent="-3810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AutoNum type="alphaLcParenR"/>
              <a:tabLst>
                <a:tab pos="627063" algn="l"/>
                <a:tab pos="809625" algn="l"/>
              </a:tabLst>
            </a:pPr>
            <a:r>
              <a:rPr lang="en-US" altLang="zh-CN">
                <a:solidFill>
                  <a:schemeClr val="bg1"/>
                </a:solidFill>
              </a:rPr>
              <a:t>Java Test1  //</a:t>
            </a:r>
            <a:r>
              <a:rPr lang="zh-CN" altLang="en-US">
                <a:solidFill>
                  <a:schemeClr val="bg1"/>
                </a:solidFill>
              </a:rPr>
              <a:t>运行主类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7A6B8ED4-8EEA-B06F-5656-56D614DBE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第一讲 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Java 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语言概述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6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6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6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6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6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6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6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6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6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6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6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6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6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6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6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6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6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6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6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6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6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66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66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灯片编号占位符 3">
            <a:extLst>
              <a:ext uri="{FF2B5EF4-FFF2-40B4-BE49-F238E27FC236}">
                <a16:creationId xmlns:a16="http://schemas.microsoft.com/office/drawing/2014/main" id="{14061B0D-0F88-A6C9-3522-3BD08092D0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E3C4A225-AA73-4F41-9A56-42F569279392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27682" name="Rectangle 2">
            <a:extLst>
              <a:ext uri="{FF2B5EF4-FFF2-40B4-BE49-F238E27FC236}">
                <a16:creationId xmlns:a16="http://schemas.microsoft.com/office/drawing/2014/main" id="{C81A70EC-1091-D63C-21F3-1333D017AD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42672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chemeClr val="bg1"/>
              </a:buClr>
              <a:buFontTx/>
              <a:buAutoNum type="arabicPeriod" startAt="5"/>
              <a:tabLst>
                <a:tab pos="627063" algn="l"/>
                <a:tab pos="809625" algn="l"/>
              </a:tabLst>
            </a:pPr>
            <a:r>
              <a:rPr lang="en-US" altLang="zh-CN">
                <a:solidFill>
                  <a:schemeClr val="bg1"/>
                </a:solidFill>
              </a:rPr>
              <a:t>Java </a:t>
            </a:r>
            <a:r>
              <a:rPr lang="zh-CN" altLang="en-US">
                <a:solidFill>
                  <a:schemeClr val="bg1"/>
                </a:solidFill>
              </a:rPr>
              <a:t>程序结构</a:t>
            </a:r>
          </a:p>
          <a:p>
            <a:pPr marL="804863" lvl="1" indent="-5334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u"/>
              <a:tabLst>
                <a:tab pos="627063" algn="l"/>
                <a:tab pos="809625" algn="l"/>
              </a:tabLst>
            </a:pPr>
            <a:r>
              <a:rPr lang="en-US" altLang="zh-CN" sz="2400">
                <a:solidFill>
                  <a:schemeClr val="bg1"/>
                </a:solidFill>
              </a:rPr>
              <a:t>Java</a:t>
            </a:r>
            <a:r>
              <a:rPr lang="zh-CN" altLang="en-US" sz="2400">
                <a:solidFill>
                  <a:schemeClr val="bg1"/>
                </a:solidFill>
              </a:rPr>
              <a:t>程序分类：</a:t>
            </a:r>
          </a:p>
          <a:p>
            <a:pPr marL="1644650" lvl="2" indent="-457200" algn="just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AutoNum type="circleNumDbPlain"/>
              <a:tabLst>
                <a:tab pos="627063" algn="l"/>
                <a:tab pos="809625" algn="l"/>
              </a:tabLst>
            </a:pPr>
            <a:r>
              <a:rPr lang="en-US" altLang="zh-CN" sz="2000">
                <a:solidFill>
                  <a:schemeClr val="bg1"/>
                </a:solidFill>
              </a:rPr>
              <a:t>J</a:t>
            </a:r>
            <a:r>
              <a:rPr lang="en-US" altLang="en-US" sz="2000">
                <a:solidFill>
                  <a:schemeClr val="bg1"/>
                </a:solidFill>
              </a:rPr>
              <a:t>ava</a:t>
            </a:r>
            <a:r>
              <a:rPr lang="en-US" altLang="zh-CN" sz="2000">
                <a:solidFill>
                  <a:schemeClr val="bg1"/>
                </a:solidFill>
              </a:rPr>
              <a:t> Applet</a:t>
            </a:r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不能独立运行，字节码必须嵌入</a:t>
            </a:r>
            <a:r>
              <a:rPr lang="en-US" altLang="zh-CN" sz="2000">
                <a:solidFill>
                  <a:schemeClr val="bg1"/>
                </a:solidFill>
              </a:rPr>
              <a:t>HTML</a:t>
            </a:r>
            <a:r>
              <a:rPr lang="zh-CN" altLang="en-US" sz="2000">
                <a:solidFill>
                  <a:schemeClr val="bg1"/>
                </a:solidFill>
              </a:rPr>
              <a:t>文档</a:t>
            </a:r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当浏览器调用含</a:t>
            </a:r>
            <a:r>
              <a:rPr lang="en-US" altLang="zh-CN" sz="2000">
                <a:solidFill>
                  <a:schemeClr val="bg1"/>
                </a:solidFill>
              </a:rPr>
              <a:t>APPLET</a:t>
            </a:r>
            <a:r>
              <a:rPr lang="zh-CN" altLang="en-US" sz="2000">
                <a:solidFill>
                  <a:schemeClr val="bg1"/>
                </a:solidFill>
              </a:rPr>
              <a:t>的</a:t>
            </a:r>
            <a:r>
              <a:rPr lang="en-US" altLang="zh-CN" sz="2000">
                <a:solidFill>
                  <a:schemeClr val="bg1"/>
                </a:solidFill>
              </a:rPr>
              <a:t>Web</a:t>
            </a:r>
            <a:r>
              <a:rPr lang="zh-CN" altLang="en-US" sz="2000">
                <a:solidFill>
                  <a:schemeClr val="bg1"/>
                </a:solidFill>
              </a:rPr>
              <a:t>页面时执行</a:t>
            </a:r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程序中含有</a:t>
            </a:r>
            <a:r>
              <a:rPr lang="en-US" altLang="zh-CN" sz="2000">
                <a:solidFill>
                  <a:schemeClr val="bg1"/>
                </a:solidFill>
              </a:rPr>
              <a:t>java. applet. Applet </a:t>
            </a:r>
            <a:r>
              <a:rPr lang="zh-CN" altLang="en-US" sz="2000">
                <a:solidFill>
                  <a:schemeClr val="bg1"/>
                </a:solidFill>
              </a:rPr>
              <a:t>类的子类</a:t>
            </a:r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例如：</a:t>
            </a:r>
          </a:p>
          <a:p>
            <a:pPr marL="2205038" lvl="3" indent="-3810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AutoNum type="alphaLcParenR"/>
              <a:tabLst>
                <a:tab pos="627063" algn="l"/>
                <a:tab pos="809625" algn="l"/>
              </a:tabLst>
            </a:pPr>
            <a:r>
              <a:rPr lang="zh-CN" altLang="en-US" sz="1800">
                <a:solidFill>
                  <a:schemeClr val="bg1"/>
                </a:solidFill>
              </a:rPr>
              <a:t>使用</a:t>
            </a:r>
            <a:r>
              <a:rPr lang="en-US" altLang="zh-CN" sz="1800">
                <a:solidFill>
                  <a:schemeClr val="bg1"/>
                </a:solidFill>
              </a:rPr>
              <a:t>EDIT</a:t>
            </a:r>
            <a:r>
              <a:rPr lang="zh-CN" altLang="en-US" sz="1800">
                <a:solidFill>
                  <a:schemeClr val="bg1"/>
                </a:solidFill>
              </a:rPr>
              <a:t>编辑</a:t>
            </a:r>
            <a:r>
              <a:rPr lang="en-US" altLang="zh-CN" sz="1800">
                <a:solidFill>
                  <a:schemeClr val="bg1"/>
                </a:solidFill>
              </a:rPr>
              <a:t>Java</a:t>
            </a:r>
            <a:r>
              <a:rPr lang="zh-CN" altLang="en-US" sz="1800">
                <a:solidFill>
                  <a:schemeClr val="bg1"/>
                </a:solidFill>
              </a:rPr>
              <a:t>程序，保存为</a:t>
            </a:r>
            <a:r>
              <a:rPr lang="en-US" altLang="zh-CN" sz="1800">
                <a:solidFill>
                  <a:schemeClr val="bg1"/>
                </a:solidFill>
              </a:rPr>
              <a:t>Test2.java;</a:t>
            </a:r>
          </a:p>
          <a:p>
            <a:pPr marL="2205038" lvl="3" indent="-3810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AutoNum type="alphaLcParenR"/>
              <a:tabLst>
                <a:tab pos="627063" algn="l"/>
                <a:tab pos="809625" algn="l"/>
              </a:tabLst>
            </a:pPr>
            <a:r>
              <a:rPr lang="en-US" altLang="zh-CN" sz="1800">
                <a:solidFill>
                  <a:schemeClr val="bg1"/>
                </a:solidFill>
              </a:rPr>
              <a:t>Javac Test2.java  //</a:t>
            </a:r>
            <a:r>
              <a:rPr lang="zh-CN" altLang="en-US" sz="1800">
                <a:solidFill>
                  <a:schemeClr val="bg1"/>
                </a:solidFill>
              </a:rPr>
              <a:t>编译成字节码文件；</a:t>
            </a:r>
          </a:p>
          <a:p>
            <a:pPr marL="2205038" lvl="3" indent="-3810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AutoNum type="alphaLcParenR"/>
              <a:tabLst>
                <a:tab pos="627063" algn="l"/>
                <a:tab pos="809625" algn="l"/>
              </a:tabLst>
            </a:pPr>
            <a:r>
              <a:rPr lang="zh-CN" altLang="en-US" sz="1800">
                <a:solidFill>
                  <a:schemeClr val="bg1"/>
                </a:solidFill>
              </a:rPr>
              <a:t>将</a:t>
            </a:r>
            <a:r>
              <a:rPr lang="en-US" altLang="zh-CN" sz="1800">
                <a:solidFill>
                  <a:schemeClr val="bg1"/>
                </a:solidFill>
              </a:rPr>
              <a:t>Test2.class</a:t>
            </a:r>
            <a:r>
              <a:rPr lang="zh-CN" altLang="en-US" sz="1800">
                <a:solidFill>
                  <a:schemeClr val="bg1"/>
                </a:solidFill>
              </a:rPr>
              <a:t>嵌入</a:t>
            </a:r>
            <a:r>
              <a:rPr lang="en-US" altLang="zh-CN" sz="1800">
                <a:solidFill>
                  <a:schemeClr val="bg1"/>
                </a:solidFill>
              </a:rPr>
              <a:t>Test.html</a:t>
            </a:r>
            <a:r>
              <a:rPr lang="zh-CN" altLang="en-US" sz="1800">
                <a:solidFill>
                  <a:schemeClr val="bg1"/>
                </a:solidFill>
              </a:rPr>
              <a:t>，并通过</a:t>
            </a:r>
            <a:r>
              <a:rPr lang="en-US" altLang="zh-CN" sz="1800">
                <a:solidFill>
                  <a:schemeClr val="bg1"/>
                </a:solidFill>
              </a:rPr>
              <a:t>AppletViewer</a:t>
            </a:r>
            <a:r>
              <a:rPr lang="zh-CN" altLang="en-US" sz="1800">
                <a:solidFill>
                  <a:schemeClr val="bg1"/>
                </a:solidFill>
              </a:rPr>
              <a:t>或</a:t>
            </a:r>
            <a:r>
              <a:rPr lang="en-US" altLang="zh-CN" sz="1800">
                <a:solidFill>
                  <a:schemeClr val="bg1"/>
                </a:solidFill>
              </a:rPr>
              <a:t>IE</a:t>
            </a:r>
            <a:r>
              <a:rPr lang="zh-CN" altLang="en-US" sz="1800">
                <a:solidFill>
                  <a:schemeClr val="bg1"/>
                </a:solidFill>
              </a:rPr>
              <a:t>浏览之。 </a:t>
            </a:r>
          </a:p>
          <a:p>
            <a:pPr marL="2205038" lvl="3" indent="-381000">
              <a:lnSpc>
                <a:spcPct val="80000"/>
              </a:lnSpc>
              <a:buClr>
                <a:schemeClr val="bg1"/>
              </a:buClr>
              <a:tabLst>
                <a:tab pos="627063" algn="l"/>
                <a:tab pos="809625" algn="l"/>
              </a:tabLst>
            </a:pPr>
            <a:r>
              <a:rPr lang="en-US" altLang="zh-CN" sz="1800">
                <a:solidFill>
                  <a:schemeClr val="bg1"/>
                </a:solidFill>
              </a:rPr>
              <a:t>&lt;applet code=“Test2.class” width=200 height=50&gt;</a:t>
            </a:r>
          </a:p>
          <a:p>
            <a:pPr marL="2205038" lvl="3" indent="-381000">
              <a:lnSpc>
                <a:spcPct val="80000"/>
              </a:lnSpc>
              <a:buClr>
                <a:schemeClr val="bg1"/>
              </a:buClr>
              <a:tabLst>
                <a:tab pos="627063" algn="l"/>
                <a:tab pos="809625" algn="l"/>
              </a:tabLst>
            </a:pPr>
            <a:r>
              <a:rPr lang="en-US" altLang="zh-CN" sz="1800">
                <a:solidFill>
                  <a:schemeClr val="bg1"/>
                </a:solidFill>
              </a:rPr>
              <a:t>&lt;/applet&gt;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F3001581-0D45-E6AD-E1A6-F10845866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第一讲 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Java 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语言概述</a:t>
            </a:r>
          </a:p>
        </p:txBody>
      </p:sp>
      <p:grpSp>
        <p:nvGrpSpPr>
          <p:cNvPr id="327702" name="Group 22">
            <a:extLst>
              <a:ext uri="{FF2B5EF4-FFF2-40B4-BE49-F238E27FC236}">
                <a16:creationId xmlns:a16="http://schemas.microsoft.com/office/drawing/2014/main" id="{EB30DCEA-9087-711C-0F40-D0DDB800E78D}"/>
              </a:ext>
            </a:extLst>
          </p:cNvPr>
          <p:cNvGrpSpPr>
            <a:grpSpLocks/>
          </p:cNvGrpSpPr>
          <p:nvPr/>
        </p:nvGrpSpPr>
        <p:grpSpPr bwMode="auto">
          <a:xfrm>
            <a:off x="623888" y="1681163"/>
            <a:ext cx="8077200" cy="4127500"/>
            <a:chOff x="393" y="1059"/>
            <a:chExt cx="5088" cy="2600"/>
          </a:xfrm>
        </p:grpSpPr>
        <p:sp>
          <p:nvSpPr>
            <p:cNvPr id="14342" name="Rectangle 4">
              <a:extLst>
                <a:ext uri="{FF2B5EF4-FFF2-40B4-BE49-F238E27FC236}">
                  <a16:creationId xmlns:a16="http://schemas.microsoft.com/office/drawing/2014/main" id="{1659DE33-6A9F-F3B5-3921-CEB7B9480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1059"/>
              <a:ext cx="5088" cy="2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/>
                <a:t>Applet</a:t>
              </a:r>
              <a:r>
                <a:rPr lang="zh-CN" altLang="en-US"/>
                <a:t>开发、执行模式</a:t>
              </a:r>
            </a:p>
          </p:txBody>
        </p:sp>
        <p:grpSp>
          <p:nvGrpSpPr>
            <p:cNvPr id="14343" name="Group 5">
              <a:extLst>
                <a:ext uri="{FF2B5EF4-FFF2-40B4-BE49-F238E27FC236}">
                  <a16:creationId xmlns:a16="http://schemas.microsoft.com/office/drawing/2014/main" id="{0D7FE37A-6FCA-E9A3-1A65-F5A5DD5525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1" y="2027"/>
              <a:ext cx="1306" cy="1285"/>
              <a:chOff x="902" y="2352"/>
              <a:chExt cx="1306" cy="1285"/>
            </a:xfrm>
          </p:grpSpPr>
          <p:graphicFrame>
            <p:nvGraphicFramePr>
              <p:cNvPr id="14358" name="Object 6">
                <a:extLst>
                  <a:ext uri="{FF2B5EF4-FFF2-40B4-BE49-F238E27FC236}">
                    <a16:creationId xmlns:a16="http://schemas.microsoft.com/office/drawing/2014/main" id="{64970F73-6ECC-E665-97D5-E4130434332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12" y="2640"/>
              <a:ext cx="1296" cy="9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2" imgW="4183063" imgH="3216275" progId="MS_ClipArt_Gallery.2">
                      <p:embed/>
                    </p:oleObj>
                  </mc:Choice>
                  <mc:Fallback>
                    <p:oleObj name="Clip" r:id="rId2" imgW="4183063" imgH="3216275" progId="MS_ClipArt_Gallery.2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12" y="2640"/>
                            <a:ext cx="1296" cy="99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359" name="Text Box 7">
                <a:extLst>
                  <a:ext uri="{FF2B5EF4-FFF2-40B4-BE49-F238E27FC236}">
                    <a16:creationId xmlns:a16="http://schemas.microsoft.com/office/drawing/2014/main" id="{8C04C9F0-F323-E0EF-9452-21536FFE9F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2" y="2352"/>
                <a:ext cx="9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32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8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24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kumimoji="1" lang="en-US" altLang="zh-CN" sz="2400" b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CLIENT</a:t>
                </a:r>
                <a:r>
                  <a:rPr kumimoji="1" lang="zh-CN" altLang="en-US" sz="2400" b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机</a:t>
                </a:r>
              </a:p>
            </p:txBody>
          </p:sp>
        </p:grpSp>
        <p:grpSp>
          <p:nvGrpSpPr>
            <p:cNvPr id="14344" name="Group 8">
              <a:extLst>
                <a:ext uri="{FF2B5EF4-FFF2-40B4-BE49-F238E27FC236}">
                  <a16:creationId xmlns:a16="http://schemas.microsoft.com/office/drawing/2014/main" id="{932E6F3F-1D8B-9FE0-C374-542FC71D21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5" y="1595"/>
              <a:ext cx="1102" cy="1802"/>
              <a:chOff x="4176" y="1920"/>
              <a:chExt cx="1102" cy="1802"/>
            </a:xfrm>
          </p:grpSpPr>
          <p:graphicFrame>
            <p:nvGraphicFramePr>
              <p:cNvPr id="14356" name="Object 9">
                <a:extLst>
                  <a:ext uri="{FF2B5EF4-FFF2-40B4-BE49-F238E27FC236}">
                    <a16:creationId xmlns:a16="http://schemas.microsoft.com/office/drawing/2014/main" id="{D0BDDE97-84B3-12E2-9473-5C07424E13A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176" y="1920"/>
              <a:ext cx="1102" cy="15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4" imgW="2735263" imgH="3825875" progId="MS_ClipArt_Gallery.2">
                      <p:embed/>
                    </p:oleObj>
                  </mc:Choice>
                  <mc:Fallback>
                    <p:oleObj name="Clip" r:id="rId4" imgW="2735263" imgH="3825875" progId="MS_ClipArt_Gallery.2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76" y="1920"/>
                            <a:ext cx="1102" cy="154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357" name="Text Box 10">
                <a:extLst>
                  <a:ext uri="{FF2B5EF4-FFF2-40B4-BE49-F238E27FC236}">
                    <a16:creationId xmlns:a16="http://schemas.microsoft.com/office/drawing/2014/main" id="{D59F40D2-B864-387B-4A45-305C4428D9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4" y="3434"/>
                <a:ext cx="104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32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8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24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kumimoji="1" lang="en-US" altLang="zh-CN" sz="2400" b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SERVER</a:t>
                </a:r>
                <a:r>
                  <a:rPr kumimoji="1" lang="zh-CN" altLang="en-US" sz="2400" b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机</a:t>
                </a:r>
              </a:p>
            </p:txBody>
          </p:sp>
        </p:grpSp>
        <p:grpSp>
          <p:nvGrpSpPr>
            <p:cNvPr id="14345" name="Group 11">
              <a:extLst>
                <a:ext uri="{FF2B5EF4-FFF2-40B4-BE49-F238E27FC236}">
                  <a16:creationId xmlns:a16="http://schemas.microsoft.com/office/drawing/2014/main" id="{AB0DA2F2-2A71-91C9-E15C-6A8CB3D86B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7" y="1443"/>
              <a:ext cx="1210" cy="1056"/>
              <a:chOff x="1968" y="1632"/>
              <a:chExt cx="1210" cy="1056"/>
            </a:xfrm>
          </p:grpSpPr>
          <p:sp>
            <p:nvSpPr>
              <p:cNvPr id="14351" name="Text Box 12">
                <a:extLst>
                  <a:ext uri="{FF2B5EF4-FFF2-40B4-BE49-F238E27FC236}">
                    <a16:creationId xmlns:a16="http://schemas.microsoft.com/office/drawing/2014/main" id="{DC77AD3B-D47A-AC47-E442-169E3BB987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6" y="1933"/>
                <a:ext cx="69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32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8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24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kumimoji="1" lang="zh-CN" altLang="en-US" sz="2400" b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编译器</a:t>
                </a:r>
              </a:p>
            </p:txBody>
          </p:sp>
          <p:grpSp>
            <p:nvGrpSpPr>
              <p:cNvPr id="14352" name="Group 13">
                <a:extLst>
                  <a:ext uri="{FF2B5EF4-FFF2-40B4-BE49-F238E27FC236}">
                    <a16:creationId xmlns:a16="http://schemas.microsoft.com/office/drawing/2014/main" id="{8BA84483-FA0B-9899-F429-09E66A2D20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68" y="1632"/>
                <a:ext cx="1113" cy="1056"/>
                <a:chOff x="2736" y="1880"/>
                <a:chExt cx="1113" cy="1056"/>
              </a:xfrm>
            </p:grpSpPr>
            <p:sp>
              <p:nvSpPr>
                <p:cNvPr id="14353" name="Text Box 14">
                  <a:extLst>
                    <a:ext uri="{FF2B5EF4-FFF2-40B4-BE49-F238E27FC236}">
                      <a16:creationId xmlns:a16="http://schemas.microsoft.com/office/drawing/2014/main" id="{C8DC44F2-E0AB-12E7-2602-DB772CDC538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36" y="1880"/>
                  <a:ext cx="86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32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8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24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kumimoji="1" lang="en-US" altLang="zh-CN" sz="24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.java</a:t>
                  </a:r>
                  <a:r>
                    <a:rPr kumimoji="1" lang="zh-CN" altLang="en-US" sz="24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源码</a:t>
                  </a:r>
                </a:p>
              </p:txBody>
            </p:sp>
            <p:sp>
              <p:nvSpPr>
                <p:cNvPr id="14354" name="Text Box 15">
                  <a:extLst>
                    <a:ext uri="{FF2B5EF4-FFF2-40B4-BE49-F238E27FC236}">
                      <a16:creationId xmlns:a16="http://schemas.microsoft.com/office/drawing/2014/main" id="{21DF9A8A-9171-7E5A-F023-61488CC942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36" y="2648"/>
                  <a:ext cx="111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32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8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24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kumimoji="1" lang="en-US" altLang="zh-CN" sz="24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.class</a:t>
                  </a:r>
                  <a:r>
                    <a:rPr kumimoji="1" lang="zh-CN" altLang="en-US" sz="24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字节码</a:t>
                  </a:r>
                </a:p>
              </p:txBody>
            </p:sp>
            <p:sp>
              <p:nvSpPr>
                <p:cNvPr id="14355" name="Line 16">
                  <a:extLst>
                    <a:ext uri="{FF2B5EF4-FFF2-40B4-BE49-F238E27FC236}">
                      <a16:creationId xmlns:a16="http://schemas.microsoft.com/office/drawing/2014/main" id="{73974E63-9B9F-DEE6-9182-667DA58F84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6" y="2168"/>
                  <a:ext cx="0" cy="43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4346" name="Text Box 17">
              <a:extLst>
                <a:ext uri="{FF2B5EF4-FFF2-40B4-BE49-F238E27FC236}">
                  <a16:creationId xmlns:a16="http://schemas.microsoft.com/office/drawing/2014/main" id="{D703DF3F-A291-B7F1-0B31-59BABDB1B1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7" y="3363"/>
              <a:ext cx="775" cy="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1" lang="en-US" altLang="zh-CN" sz="24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Browser</a:t>
              </a:r>
            </a:p>
          </p:txBody>
        </p:sp>
        <p:grpSp>
          <p:nvGrpSpPr>
            <p:cNvPr id="14347" name="Group 18">
              <a:extLst>
                <a:ext uri="{FF2B5EF4-FFF2-40B4-BE49-F238E27FC236}">
                  <a16:creationId xmlns:a16="http://schemas.microsoft.com/office/drawing/2014/main" id="{456B2508-50B4-949C-C777-8744DA1123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5" y="2787"/>
              <a:ext cx="2208" cy="792"/>
              <a:chOff x="2016" y="2976"/>
              <a:chExt cx="2208" cy="792"/>
            </a:xfrm>
          </p:grpSpPr>
          <p:sp>
            <p:nvSpPr>
              <p:cNvPr id="14349" name="Freeform 19">
                <a:extLst>
                  <a:ext uri="{FF2B5EF4-FFF2-40B4-BE49-F238E27FC236}">
                    <a16:creationId xmlns:a16="http://schemas.microsoft.com/office/drawing/2014/main" id="{F5686139-8E07-2374-5452-A14308B88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2976"/>
                <a:ext cx="2208" cy="792"/>
              </a:xfrm>
              <a:custGeom>
                <a:avLst/>
                <a:gdLst>
                  <a:gd name="T0" fmla="*/ 2208 w 2208"/>
                  <a:gd name="T1" fmla="*/ 0 h 792"/>
                  <a:gd name="T2" fmla="*/ 1392 w 2208"/>
                  <a:gd name="T3" fmla="*/ 672 h 792"/>
                  <a:gd name="T4" fmla="*/ 0 w 2208"/>
                  <a:gd name="T5" fmla="*/ 720 h 79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08" h="792">
                    <a:moveTo>
                      <a:pt x="2208" y="0"/>
                    </a:moveTo>
                    <a:cubicBezTo>
                      <a:pt x="1984" y="276"/>
                      <a:pt x="1760" y="552"/>
                      <a:pt x="1392" y="672"/>
                    </a:cubicBezTo>
                    <a:cubicBezTo>
                      <a:pt x="1024" y="792"/>
                      <a:pt x="512" y="756"/>
                      <a:pt x="0" y="720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350" name="Text Box 20">
                <a:extLst>
                  <a:ext uri="{FF2B5EF4-FFF2-40B4-BE49-F238E27FC236}">
                    <a16:creationId xmlns:a16="http://schemas.microsoft.com/office/drawing/2014/main" id="{A76425C6-9D23-7318-6BB3-FE8DF3C2CE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0" y="3360"/>
                <a:ext cx="10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32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8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24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kumimoji="1" lang="zh-CN" altLang="en-US" sz="2400" b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字节码下载</a:t>
                </a:r>
              </a:p>
            </p:txBody>
          </p:sp>
        </p:grpSp>
        <p:sp>
          <p:nvSpPr>
            <p:cNvPr id="14348" name="Freeform 21">
              <a:extLst>
                <a:ext uri="{FF2B5EF4-FFF2-40B4-BE49-F238E27FC236}">
                  <a16:creationId xmlns:a16="http://schemas.microsoft.com/office/drawing/2014/main" id="{B874AD82-5C6D-EE8A-8DC1-C5D069BE2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9" y="1635"/>
              <a:ext cx="1008" cy="624"/>
            </a:xfrm>
            <a:custGeom>
              <a:avLst/>
              <a:gdLst>
                <a:gd name="T0" fmla="*/ 0 w 1008"/>
                <a:gd name="T1" fmla="*/ 624 h 624"/>
                <a:gd name="T2" fmla="*/ 432 w 1008"/>
                <a:gd name="T3" fmla="*/ 144 h 624"/>
                <a:gd name="T4" fmla="*/ 1008 w 1008"/>
                <a:gd name="T5" fmla="*/ 0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8" h="624">
                  <a:moveTo>
                    <a:pt x="0" y="624"/>
                  </a:moveTo>
                  <a:cubicBezTo>
                    <a:pt x="132" y="436"/>
                    <a:pt x="264" y="248"/>
                    <a:pt x="432" y="144"/>
                  </a:cubicBezTo>
                  <a:cubicBezTo>
                    <a:pt x="600" y="40"/>
                    <a:pt x="928" y="0"/>
                    <a:pt x="1008" y="0"/>
                  </a:cubicBezTo>
                </a:path>
              </a:pathLst>
            </a:custGeom>
            <a:noFill/>
            <a:ln w="38100" cap="sq" cmpd="sng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7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7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7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7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76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76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76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76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76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76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76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76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7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7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7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灯片编号占位符 3">
            <a:extLst>
              <a:ext uri="{FF2B5EF4-FFF2-40B4-BE49-F238E27FC236}">
                <a16:creationId xmlns:a16="http://schemas.microsoft.com/office/drawing/2014/main" id="{4D4C34C6-6EA8-76BE-02E2-95AD165348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90B169CF-D1DB-434F-8272-22FA641C068A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28706" name="Rectangle 2">
            <a:extLst>
              <a:ext uri="{FF2B5EF4-FFF2-40B4-BE49-F238E27FC236}">
                <a16:creationId xmlns:a16="http://schemas.microsoft.com/office/drawing/2014/main" id="{96CCD15E-B487-58EA-CF1A-7F6CE3020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133600"/>
            <a:ext cx="7848600" cy="647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338263" indent="-53340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974850" indent="-4572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535238" indent="-3810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3095625" indent="-3810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5528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40100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4672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9244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Clr>
                <a:schemeClr val="bg1"/>
              </a:buClr>
              <a:buFontTx/>
              <a:buNone/>
            </a:pPr>
            <a:r>
              <a:rPr lang="en-US" altLang="zh-CN" sz="2400">
                <a:solidFill>
                  <a:schemeClr val="bg1"/>
                </a:solidFill>
              </a:rPr>
              <a:t>Application</a:t>
            </a:r>
            <a:r>
              <a:rPr lang="zh-CN" altLang="en-US" sz="2400">
                <a:solidFill>
                  <a:schemeClr val="bg1"/>
                </a:solidFill>
              </a:rPr>
              <a:t>与</a:t>
            </a:r>
            <a:r>
              <a:rPr lang="en-US" altLang="zh-CN" sz="2400">
                <a:solidFill>
                  <a:schemeClr val="bg1"/>
                </a:solidFill>
              </a:rPr>
              <a:t>Applet</a:t>
            </a:r>
            <a:r>
              <a:rPr lang="zh-CN" altLang="en-US" sz="2400">
                <a:solidFill>
                  <a:schemeClr val="bg1"/>
                </a:solidFill>
              </a:rPr>
              <a:t>的主要区别如下表：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44843F6B-2BE6-1425-9DB6-783FAA238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557338"/>
            <a:ext cx="7848600" cy="647700"/>
          </a:xfrm>
        </p:spPr>
        <p:txBody>
          <a:bodyPr/>
          <a:lstStyle/>
          <a:p>
            <a:pPr marL="609600" indent="-609600">
              <a:buClr>
                <a:schemeClr val="bg1"/>
              </a:buClr>
              <a:buFontTx/>
              <a:buAutoNum type="arabicPeriod" startAt="5"/>
              <a:tabLst>
                <a:tab pos="627063" algn="l"/>
                <a:tab pos="809625" algn="l"/>
              </a:tabLst>
            </a:pPr>
            <a:r>
              <a:rPr lang="en-US" altLang="zh-CN" sz="3600">
                <a:solidFill>
                  <a:schemeClr val="bg1"/>
                </a:solidFill>
              </a:rPr>
              <a:t>Java </a:t>
            </a:r>
            <a:r>
              <a:rPr lang="zh-CN" altLang="en-US" sz="3600">
                <a:solidFill>
                  <a:schemeClr val="bg1"/>
                </a:solidFill>
              </a:rPr>
              <a:t>程序结构</a:t>
            </a:r>
          </a:p>
        </p:txBody>
      </p:sp>
      <p:sp>
        <p:nvSpPr>
          <p:cNvPr id="15365" name="Rectangle 4">
            <a:extLst>
              <a:ext uri="{FF2B5EF4-FFF2-40B4-BE49-F238E27FC236}">
                <a16:creationId xmlns:a16="http://schemas.microsoft.com/office/drawing/2014/main" id="{44C89049-7A46-BD66-4A98-2D5739234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第一讲 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en-US" altLang="zh-CN" sz="1000" u="sng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语言概述</a:t>
            </a:r>
          </a:p>
        </p:txBody>
      </p:sp>
      <p:sp>
        <p:nvSpPr>
          <p:cNvPr id="328709" name="Rectangle 5">
            <a:extLst>
              <a:ext uri="{FF2B5EF4-FFF2-40B4-BE49-F238E27FC236}">
                <a16:creationId xmlns:a16="http://schemas.microsoft.com/office/drawing/2014/main" id="{F691A7F0-A4D3-F8C9-B144-42EFBE734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614488"/>
            <a:ext cx="8135937" cy="4176712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endParaRPr lang="zh-CN" altLang="en-US" sz="10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28798" name="Group 94">
            <a:extLst>
              <a:ext uri="{FF2B5EF4-FFF2-40B4-BE49-F238E27FC236}">
                <a16:creationId xmlns:a16="http://schemas.microsoft.com/office/drawing/2014/main" id="{F2B2C157-CD53-F747-91C8-DB74D1C7C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648746"/>
              </p:ext>
            </p:extLst>
          </p:nvPr>
        </p:nvGraphicFramePr>
        <p:xfrm>
          <a:off x="611188" y="1643063"/>
          <a:ext cx="8137525" cy="4078288"/>
        </p:xfrm>
        <a:graphic>
          <a:graphicData uri="http://schemas.openxmlformats.org/drawingml/2006/table">
            <a:tbl>
              <a:tblPr/>
              <a:tblGrid>
                <a:gridCol w="1570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0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7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534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比较项目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Applet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Applicaton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44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程序结构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由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以下几个方法构成： </a:t>
                      </a:r>
                      <a:r>
                        <a:rPr kumimoji="0" lang="en-US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init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()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初始设置；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start()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开始运行</a:t>
                      </a:r>
                      <a:r>
                        <a:rPr kumimoji="0" lang="en-US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Applet;stop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()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停止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Applet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；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destroy()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在离开前作内存清理；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paint()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绘图处理。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由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main()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激活，在类的构造函数</a:t>
                      </a:r>
                      <a:b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constructor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）中作初始设置。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开发工具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用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javac.exe</a:t>
                      </a: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编译并通过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appletviewer.exe</a:t>
                      </a:r>
                      <a:b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或浏览器察看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用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javac.exe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编译，</a:t>
                      </a:r>
                      <a:b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用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java.exe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运行字节码文件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00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运行环境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在装有虚拟机的浏览器上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在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Java Runtime Environment (JRE)</a:t>
                      </a: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13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传播方式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由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HTML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格式的网页，或由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HTTP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传送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需与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JRE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同时发布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01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图形界面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必要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非必要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01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变量输入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嵌入于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Web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文件中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从命令行输入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961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应用范围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在网页中获取数据、多媒体和动画仿真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服务器、家电、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PDA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等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28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8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8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8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8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6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灯片编号占位符 3">
            <a:extLst>
              <a:ext uri="{FF2B5EF4-FFF2-40B4-BE49-F238E27FC236}">
                <a16:creationId xmlns:a16="http://schemas.microsoft.com/office/drawing/2014/main" id="{8776B80D-88E0-46AA-D4A0-0AEC991F48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E030418E-EE41-4426-8DAE-CA05716D2364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29730" name="Rectangle 2">
            <a:extLst>
              <a:ext uri="{FF2B5EF4-FFF2-40B4-BE49-F238E27FC236}">
                <a16:creationId xmlns:a16="http://schemas.microsoft.com/office/drawing/2014/main" id="{68CFA737-8818-9878-3E67-99F07316E0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92275" y="2528888"/>
            <a:ext cx="5832475" cy="539750"/>
          </a:xfrm>
          <a:solidFill>
            <a:srgbClr val="FFFFFF"/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rgbClr val="0033CC"/>
              </a:buClr>
              <a:buFontTx/>
              <a:buAutoNum type="arabicPeriod"/>
              <a:tabLst>
                <a:tab pos="627063" algn="l"/>
                <a:tab pos="809625" algn="l"/>
              </a:tabLst>
            </a:pPr>
            <a:r>
              <a:rPr lang="en-US" altLang="zh-CN">
                <a:solidFill>
                  <a:schemeClr val="tx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>
                <a:solidFill>
                  <a:schemeClr val="tx1"/>
                </a:solidFill>
                <a:ea typeface="华文行楷" panose="02010800040101010101" pitchFamily="2" charset="-122"/>
              </a:rPr>
              <a:t>变量与常量</a:t>
            </a:r>
          </a:p>
        </p:txBody>
      </p:sp>
      <p:sp>
        <p:nvSpPr>
          <p:cNvPr id="329731" name="Rectangle 3">
            <a:extLst>
              <a:ext uri="{FF2B5EF4-FFF2-40B4-BE49-F238E27FC236}">
                <a16:creationId xmlns:a16="http://schemas.microsoft.com/office/drawing/2014/main" id="{47B41AA0-940B-5191-DD29-20C8B45DA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第二讲 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语言基础与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OOP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思想</a:t>
            </a:r>
          </a:p>
        </p:txBody>
      </p:sp>
      <p:sp>
        <p:nvSpPr>
          <p:cNvPr id="329732" name="Rectangle 4">
            <a:extLst>
              <a:ext uri="{FF2B5EF4-FFF2-40B4-BE49-F238E27FC236}">
                <a16:creationId xmlns:a16="http://schemas.microsoft.com/office/drawing/2014/main" id="{D5E9761F-F9FA-318F-1EB5-64846D313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3176588"/>
            <a:ext cx="5832475" cy="539750"/>
          </a:xfrm>
          <a:prstGeom prst="rect">
            <a:avLst/>
          </a:prstGeom>
          <a:solidFill>
            <a:srgbClr val="FFFFFF"/>
          </a:solidFill>
          <a:ln w="22225">
            <a:solidFill>
              <a:srgbClr val="FF0000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>
            <a:lvl1pPr marL="609600" indent="-6096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4863" indent="-5334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644650" indent="-4572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205038" indent="-3810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765425" indent="-381000">
              <a:spcBef>
                <a:spcPct val="20000"/>
              </a:spcBef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2226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6798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1370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5942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0033CC"/>
              </a:buClr>
              <a:buFontTx/>
              <a:buAutoNum type="arabicPeriod" startAt="2"/>
            </a:pPr>
            <a:r>
              <a:rPr lang="en-US" altLang="zh-CN">
                <a:solidFill>
                  <a:schemeClr val="tx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>
                <a:solidFill>
                  <a:schemeClr val="tx1"/>
                </a:solidFill>
                <a:ea typeface="华文行楷" panose="02010800040101010101" pitchFamily="2" charset="-122"/>
              </a:rPr>
              <a:t>运算符</a:t>
            </a:r>
          </a:p>
        </p:txBody>
      </p:sp>
      <p:sp>
        <p:nvSpPr>
          <p:cNvPr id="329733" name="Rectangle 5">
            <a:extLst>
              <a:ext uri="{FF2B5EF4-FFF2-40B4-BE49-F238E27FC236}">
                <a16:creationId xmlns:a16="http://schemas.microsoft.com/office/drawing/2014/main" id="{3ED95679-43EB-FE76-4BA8-A7F5B2E42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3825875"/>
            <a:ext cx="5832475" cy="539750"/>
          </a:xfrm>
          <a:prstGeom prst="rect">
            <a:avLst/>
          </a:prstGeom>
          <a:solidFill>
            <a:srgbClr val="FFFFFF"/>
          </a:solidFill>
          <a:ln w="22225">
            <a:solidFill>
              <a:srgbClr val="FF0000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>
            <a:lvl1pPr marL="609600" indent="-6096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4863" indent="-5334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644650" indent="-4572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205038" indent="-3810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765425" indent="-381000">
              <a:spcBef>
                <a:spcPct val="20000"/>
              </a:spcBef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2226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6798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1370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5942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0033CC"/>
              </a:buClr>
              <a:buFontTx/>
              <a:buAutoNum type="arabicPeriod" startAt="3"/>
            </a:pPr>
            <a:r>
              <a:rPr lang="en-US" altLang="zh-CN">
                <a:solidFill>
                  <a:schemeClr val="tx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>
                <a:solidFill>
                  <a:schemeClr val="tx1"/>
                </a:solidFill>
                <a:ea typeface="华文行楷" panose="02010800040101010101" pitchFamily="2" charset="-122"/>
              </a:rPr>
              <a:t>流程控制语句</a:t>
            </a:r>
          </a:p>
        </p:txBody>
      </p:sp>
      <p:sp>
        <p:nvSpPr>
          <p:cNvPr id="329734" name="Rectangle 6">
            <a:extLst>
              <a:ext uri="{FF2B5EF4-FFF2-40B4-BE49-F238E27FC236}">
                <a16:creationId xmlns:a16="http://schemas.microsoft.com/office/drawing/2014/main" id="{B85B67BE-515C-51CD-7074-96192F9A8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4473575"/>
            <a:ext cx="5832475" cy="539750"/>
          </a:xfrm>
          <a:prstGeom prst="rect">
            <a:avLst/>
          </a:prstGeom>
          <a:solidFill>
            <a:srgbClr val="FFFFFF"/>
          </a:solidFill>
          <a:ln w="22225">
            <a:solidFill>
              <a:srgbClr val="FF0000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>
            <a:lvl1pPr marL="609600" indent="-6096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4863" indent="-5334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644650" indent="-4572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205038" indent="-3810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765425" indent="-381000">
              <a:spcBef>
                <a:spcPct val="20000"/>
              </a:spcBef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2226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6798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1370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5942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0033CC"/>
              </a:buClr>
              <a:buFontTx/>
              <a:buAutoNum type="arabicPeriod" startAt="4"/>
            </a:pPr>
            <a:r>
              <a:rPr lang="en-US" altLang="en-US">
                <a:solidFill>
                  <a:schemeClr val="tx1"/>
                </a:solidFill>
                <a:ea typeface="华文行楷" panose="02010800040101010101" pitchFamily="2" charset="-122"/>
              </a:rPr>
              <a:t>OOP的概念及特点</a:t>
            </a:r>
            <a:endParaRPr lang="zh-CN" altLang="en-US">
              <a:solidFill>
                <a:schemeClr val="tx1"/>
              </a:solidFill>
              <a:ea typeface="华文行楷" panose="02010800040101010101" pitchFamily="2" charset="-122"/>
            </a:endParaRPr>
          </a:p>
        </p:txBody>
      </p:sp>
      <p:sp>
        <p:nvSpPr>
          <p:cNvPr id="329735" name="Rectangle 7">
            <a:extLst>
              <a:ext uri="{FF2B5EF4-FFF2-40B4-BE49-F238E27FC236}">
                <a16:creationId xmlns:a16="http://schemas.microsoft.com/office/drawing/2014/main" id="{27177AC4-563E-687D-3BCB-119663095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5129213"/>
            <a:ext cx="5832475" cy="539750"/>
          </a:xfrm>
          <a:prstGeom prst="rect">
            <a:avLst/>
          </a:prstGeom>
          <a:solidFill>
            <a:srgbClr val="FFFFFF"/>
          </a:solidFill>
          <a:ln w="22225">
            <a:solidFill>
              <a:srgbClr val="FF0000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>
            <a:lvl1pPr marL="609600" indent="-6096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4863" indent="-5334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644650" indent="-4572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205038" indent="-3810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765425" indent="-381000">
              <a:spcBef>
                <a:spcPct val="20000"/>
              </a:spcBef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2226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6798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1370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5942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0033CC"/>
              </a:buClr>
              <a:buFontTx/>
              <a:buAutoNum type="arabicPeriod" startAt="5"/>
            </a:pPr>
            <a:r>
              <a:rPr lang="en-US" altLang="zh-CN">
                <a:solidFill>
                  <a:schemeClr val="tx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>
                <a:solidFill>
                  <a:schemeClr val="tx1"/>
                </a:solidFill>
                <a:ea typeface="华文行楷" panose="02010800040101010101" pitchFamily="2" charset="-122"/>
              </a:rPr>
              <a:t>中面向对象编程</a:t>
            </a:r>
          </a:p>
        </p:txBody>
      </p:sp>
      <p:sp>
        <p:nvSpPr>
          <p:cNvPr id="329736" name="Rectangle 8">
            <a:extLst>
              <a:ext uri="{FF2B5EF4-FFF2-40B4-BE49-F238E27FC236}">
                <a16:creationId xmlns:a16="http://schemas.microsoft.com/office/drawing/2014/main" id="{AA71109E-8253-8C0F-31A0-5E8E35511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881188"/>
            <a:ext cx="2736850" cy="5397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22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4863" indent="-5334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644650" indent="-4572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205038" indent="-3810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765425" indent="-381000">
              <a:spcBef>
                <a:spcPct val="20000"/>
              </a:spcBef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2226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6798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1370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5942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Clr>
                <a:srgbClr val="0033CC"/>
              </a:buClr>
              <a:buFontTx/>
              <a:buNone/>
            </a:pPr>
            <a:r>
              <a:rPr lang="zh-CN" altLang="en-US" sz="2800">
                <a:solidFill>
                  <a:srgbClr val="CC0000"/>
                </a:solidFill>
                <a:ea typeface="黑体" panose="02010609060101010101" pitchFamily="49" charset="-122"/>
              </a:rPr>
              <a:t>本讲主要内容：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9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9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973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973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9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9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9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9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0" grpId="0" build="p" animBg="1"/>
      <p:bldP spid="329731" grpId="0"/>
      <p:bldP spid="329732" grpId="0" animBg="1"/>
      <p:bldP spid="329733" grpId="0" animBg="1"/>
      <p:bldP spid="329734" grpId="0" animBg="1"/>
      <p:bldP spid="329735" grpId="0" animBg="1"/>
      <p:bldP spid="3297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灯片编号占位符 3">
            <a:extLst>
              <a:ext uri="{FF2B5EF4-FFF2-40B4-BE49-F238E27FC236}">
                <a16:creationId xmlns:a16="http://schemas.microsoft.com/office/drawing/2014/main" id="{AB729A3F-CA4B-19F7-61B5-7BBBCF6234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4AB94A27-35ED-4D44-9C5E-5131D50B0557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30754" name="Rectangle 2">
            <a:extLst>
              <a:ext uri="{FF2B5EF4-FFF2-40B4-BE49-F238E27FC236}">
                <a16:creationId xmlns:a16="http://schemas.microsoft.com/office/drawing/2014/main" id="{07DADF4C-0C19-4826-1D98-A54DAC71BB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676275"/>
          </a:xfrm>
        </p:spPr>
        <p:txBody>
          <a:bodyPr/>
          <a:lstStyle/>
          <a:p>
            <a:pPr marL="609600" indent="-609600">
              <a:buClr>
                <a:schemeClr val="bg1"/>
              </a:buClr>
              <a:buFontTx/>
              <a:buAutoNum type="arabicPeriod"/>
              <a:tabLst>
                <a:tab pos="627063" algn="l"/>
                <a:tab pos="809625" algn="l"/>
              </a:tabLst>
            </a:pPr>
            <a:r>
              <a:rPr lang="en-US" altLang="zh-CN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>
                <a:solidFill>
                  <a:schemeClr val="bg1"/>
                </a:solidFill>
                <a:ea typeface="华文行楷" panose="02010800040101010101" pitchFamily="2" charset="-122"/>
              </a:rPr>
              <a:t>变量与常量</a:t>
            </a:r>
            <a:r>
              <a:rPr lang="zh-CN" altLang="en-US" sz="2400">
                <a:solidFill>
                  <a:schemeClr val="bg1"/>
                </a:solidFill>
              </a:rPr>
              <a:t>之 数据类型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BB2DBC2C-A5DF-D54A-70D8-6DB983394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第二讲 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语言基础与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OOP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思想</a:t>
            </a:r>
          </a:p>
        </p:txBody>
      </p:sp>
      <p:sp>
        <p:nvSpPr>
          <p:cNvPr id="330756" name="Rectangle 4">
            <a:extLst>
              <a:ext uri="{FF2B5EF4-FFF2-40B4-BE49-F238E27FC236}">
                <a16:creationId xmlns:a16="http://schemas.microsoft.com/office/drawing/2014/main" id="{569144EB-6A25-F2F6-0E10-13D58E5CD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950" y="2095500"/>
            <a:ext cx="7613650" cy="3851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en-US" sz="2400">
                <a:solidFill>
                  <a:schemeClr val="tx1"/>
                </a:solidFill>
              </a:rPr>
              <a:t>数据类型	关键字	占用比特数	</a:t>
            </a:r>
            <a:r>
              <a:rPr lang="zh-CN" altLang="en-US" sz="2400">
                <a:solidFill>
                  <a:srgbClr val="CC0000"/>
                </a:solidFill>
              </a:rPr>
              <a:t>缺省数值</a:t>
            </a:r>
            <a:r>
              <a:rPr lang="zh-CN" altLang="en-US" sz="2400">
                <a:solidFill>
                  <a:schemeClr val="tx1"/>
                </a:solidFill>
              </a:rPr>
              <a:t>	</a:t>
            </a:r>
          </a:p>
          <a:p>
            <a:pPr>
              <a:buFontTx/>
              <a:buNone/>
            </a:pPr>
            <a:r>
              <a:rPr lang="zh-CN" altLang="en-US" sz="2400">
                <a:solidFill>
                  <a:srgbClr val="CC0000"/>
                </a:solidFill>
              </a:rPr>
              <a:t>布尔型</a:t>
            </a:r>
            <a:r>
              <a:rPr lang="zh-CN" altLang="en-US" sz="2400">
                <a:solidFill>
                  <a:schemeClr val="tx1"/>
                </a:solidFill>
              </a:rPr>
              <a:t>	</a:t>
            </a:r>
            <a:r>
              <a:rPr lang="en-US" altLang="zh-CN" sz="2400">
                <a:solidFill>
                  <a:schemeClr val="tx1"/>
                </a:solidFill>
              </a:rPr>
              <a:t>boolean	8		false	</a:t>
            </a:r>
          </a:p>
          <a:p>
            <a:pPr>
              <a:buFontTx/>
              <a:buNone/>
            </a:pPr>
            <a:r>
              <a:rPr lang="zh-CN" altLang="en-US" sz="2400">
                <a:solidFill>
                  <a:srgbClr val="CC0000"/>
                </a:solidFill>
              </a:rPr>
              <a:t>字节型</a:t>
            </a:r>
            <a:r>
              <a:rPr lang="zh-CN" altLang="en-US" sz="2400">
                <a:solidFill>
                  <a:schemeClr val="tx1"/>
                </a:solidFill>
              </a:rPr>
              <a:t>	</a:t>
            </a:r>
            <a:r>
              <a:rPr lang="en-US" altLang="zh-CN" sz="2400">
                <a:solidFill>
                  <a:schemeClr val="tx1"/>
                </a:solidFill>
              </a:rPr>
              <a:t>byte		8		0	</a:t>
            </a:r>
          </a:p>
          <a:p>
            <a:pPr>
              <a:buFontTx/>
              <a:buNone/>
            </a:pPr>
            <a:r>
              <a:rPr lang="zh-CN" altLang="en-US" sz="2400">
                <a:solidFill>
                  <a:schemeClr val="tx1"/>
                </a:solidFill>
              </a:rPr>
              <a:t>字符型	</a:t>
            </a:r>
            <a:r>
              <a:rPr lang="en-US" altLang="zh-CN" sz="2400">
                <a:solidFill>
                  <a:schemeClr val="tx1"/>
                </a:solidFill>
              </a:rPr>
              <a:t>char		</a:t>
            </a:r>
            <a:r>
              <a:rPr lang="en-US" altLang="zh-CN" sz="2400">
                <a:solidFill>
                  <a:srgbClr val="CC0000"/>
                </a:solidFill>
              </a:rPr>
              <a:t>16</a:t>
            </a:r>
            <a:r>
              <a:rPr lang="en-US" altLang="zh-CN" sz="2400">
                <a:solidFill>
                  <a:schemeClr val="tx1"/>
                </a:solidFill>
              </a:rPr>
              <a:t>		‘ \u0 ’	</a:t>
            </a:r>
          </a:p>
          <a:p>
            <a:pPr>
              <a:buFontTx/>
              <a:buNone/>
            </a:pPr>
            <a:r>
              <a:rPr lang="zh-CN" altLang="en-US" sz="2400">
                <a:solidFill>
                  <a:schemeClr val="tx1"/>
                </a:solidFill>
              </a:rPr>
              <a:t>短整型	</a:t>
            </a:r>
            <a:r>
              <a:rPr lang="en-US" altLang="zh-CN" sz="2400">
                <a:solidFill>
                  <a:schemeClr val="tx1"/>
                </a:solidFill>
              </a:rPr>
              <a:t>short		16		0	</a:t>
            </a:r>
          </a:p>
          <a:p>
            <a:pPr>
              <a:buFontTx/>
              <a:buNone/>
            </a:pPr>
            <a:r>
              <a:rPr lang="zh-CN" altLang="en-US" sz="2400">
                <a:solidFill>
                  <a:schemeClr val="tx1"/>
                </a:solidFill>
              </a:rPr>
              <a:t>整型		</a:t>
            </a:r>
            <a:r>
              <a:rPr lang="en-US" altLang="zh-CN" sz="2400">
                <a:solidFill>
                  <a:schemeClr val="tx1"/>
                </a:solidFill>
              </a:rPr>
              <a:t>int		32		0	</a:t>
            </a:r>
          </a:p>
          <a:p>
            <a:pPr>
              <a:buFontTx/>
              <a:buNone/>
            </a:pPr>
            <a:r>
              <a:rPr lang="zh-CN" altLang="en-US" sz="2400">
                <a:solidFill>
                  <a:schemeClr val="tx1"/>
                </a:solidFill>
              </a:rPr>
              <a:t>长整型	</a:t>
            </a:r>
            <a:r>
              <a:rPr lang="en-US" altLang="zh-CN" sz="2400">
                <a:solidFill>
                  <a:schemeClr val="tx1"/>
                </a:solidFill>
              </a:rPr>
              <a:t>long		64		0	</a:t>
            </a:r>
          </a:p>
          <a:p>
            <a:pPr>
              <a:buFontTx/>
              <a:buNone/>
            </a:pPr>
            <a:r>
              <a:rPr lang="zh-CN" altLang="en-US" sz="2400">
                <a:solidFill>
                  <a:schemeClr val="tx1"/>
                </a:solidFill>
              </a:rPr>
              <a:t>浮点型	</a:t>
            </a:r>
            <a:r>
              <a:rPr lang="en-US" altLang="zh-CN" sz="2400">
                <a:solidFill>
                  <a:schemeClr val="tx1"/>
                </a:solidFill>
              </a:rPr>
              <a:t>float		32		0.0F	</a:t>
            </a:r>
          </a:p>
          <a:p>
            <a:pPr>
              <a:buFontTx/>
              <a:buNone/>
            </a:pPr>
            <a:r>
              <a:rPr lang="zh-CN" altLang="en-US" sz="2400">
                <a:solidFill>
                  <a:schemeClr val="tx1"/>
                </a:solidFill>
              </a:rPr>
              <a:t>双精度型	</a:t>
            </a:r>
            <a:r>
              <a:rPr lang="en-US" altLang="zh-CN" sz="2400">
                <a:solidFill>
                  <a:schemeClr val="tx1"/>
                </a:solidFill>
              </a:rPr>
              <a:t>double	64		0.0D</a:t>
            </a:r>
            <a:endParaRPr lang="en-US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4" grpId="0" build="p"/>
      <p:bldP spid="3307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81" name="Rectangle 5">
            <a:extLst>
              <a:ext uri="{FF2B5EF4-FFF2-40B4-BE49-F238E27FC236}">
                <a16:creationId xmlns:a16="http://schemas.microsoft.com/office/drawing/2014/main" id="{B938F10B-F9BB-05B6-3963-0AA4D93D8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047875"/>
            <a:ext cx="7848600" cy="6762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4863" indent="-5334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644650" indent="-4572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205038" indent="-3810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765425" indent="-381000">
              <a:spcBef>
                <a:spcPct val="20000"/>
              </a:spcBef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2226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6798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1370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5942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Clr>
                <a:schemeClr val="bg1"/>
              </a:buClr>
              <a:buFontTx/>
              <a:buAutoNum type="arabicPeriod"/>
            </a:pPr>
            <a:r>
              <a:rPr lang="en-US" altLang="zh-CN" dirty="0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dirty="0">
                <a:solidFill>
                  <a:schemeClr val="bg1"/>
                </a:solidFill>
                <a:ea typeface="华文行楷" panose="02010800040101010101" pitchFamily="2" charset="-122"/>
              </a:rPr>
              <a:t>变量与常量</a:t>
            </a:r>
            <a:r>
              <a:rPr lang="zh-CN" altLang="en-US" sz="2400" dirty="0">
                <a:solidFill>
                  <a:schemeClr val="bg1"/>
                </a:solidFill>
              </a:rPr>
              <a:t>之 常量</a:t>
            </a:r>
          </a:p>
        </p:txBody>
      </p:sp>
      <p:sp>
        <p:nvSpPr>
          <p:cNvPr id="18434" name="灯片编号占位符 3">
            <a:extLst>
              <a:ext uri="{FF2B5EF4-FFF2-40B4-BE49-F238E27FC236}">
                <a16:creationId xmlns:a16="http://schemas.microsoft.com/office/drawing/2014/main" id="{EAE60ECE-5A06-CA22-F695-E28263D572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1C4DEFE4-73E5-4F39-B93F-47F89D0B67C6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31778" name="Rectangle 2">
            <a:extLst>
              <a:ext uri="{FF2B5EF4-FFF2-40B4-BE49-F238E27FC236}">
                <a16:creationId xmlns:a16="http://schemas.microsoft.com/office/drawing/2014/main" id="{848925B8-1B79-717E-DBC1-A61CB2DFDB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676275"/>
          </a:xfrm>
        </p:spPr>
        <p:txBody>
          <a:bodyPr/>
          <a:lstStyle/>
          <a:p>
            <a:pPr marL="609600" indent="-609600">
              <a:buClr>
                <a:schemeClr val="bg1"/>
              </a:buClr>
              <a:buFontTx/>
              <a:buAutoNum type="arabicPeriod"/>
              <a:tabLst>
                <a:tab pos="627063" algn="l"/>
                <a:tab pos="809625" algn="l"/>
              </a:tabLst>
            </a:pPr>
            <a:r>
              <a:rPr lang="en-US" altLang="zh-CN" dirty="0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dirty="0">
                <a:solidFill>
                  <a:schemeClr val="bg1"/>
                </a:solidFill>
                <a:ea typeface="华文行楷" panose="02010800040101010101" pitchFamily="2" charset="-122"/>
              </a:rPr>
              <a:t>变量与常量</a:t>
            </a:r>
            <a:r>
              <a:rPr lang="zh-CN" altLang="en-US" sz="2400" dirty="0">
                <a:solidFill>
                  <a:schemeClr val="bg1"/>
                </a:solidFill>
              </a:rPr>
              <a:t>之 变量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6C2E429A-72AA-6B51-5FE3-2AC552E2B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第二讲 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语言基础与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OOP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思想</a:t>
            </a:r>
          </a:p>
        </p:txBody>
      </p:sp>
      <p:sp>
        <p:nvSpPr>
          <p:cNvPr id="331780" name="Rectangle 4">
            <a:extLst>
              <a:ext uri="{FF2B5EF4-FFF2-40B4-BE49-F238E27FC236}">
                <a16:creationId xmlns:a16="http://schemas.microsoft.com/office/drawing/2014/main" id="{015CB50D-F935-89A4-22CD-24C87AFE0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950" y="2095500"/>
            <a:ext cx="7613650" cy="154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CC0000"/>
              </a:buClr>
              <a:buFont typeface="Wingdings" panose="05000000000000000000" pitchFamily="2" charset="2"/>
              <a:buChar char="u"/>
            </a:pPr>
            <a:r>
              <a:rPr lang="zh-CN" altLang="en-US" sz="1800" dirty="0">
                <a:solidFill>
                  <a:schemeClr val="tx1"/>
                </a:solidFill>
              </a:rPr>
              <a:t>变量声明：先声明，后使用</a:t>
            </a:r>
          </a:p>
          <a:p>
            <a:pPr>
              <a:buFontTx/>
              <a:buNone/>
            </a:pPr>
            <a:r>
              <a:rPr lang="zh-CN" altLang="en-US" sz="1800" dirty="0">
                <a:solidFill>
                  <a:schemeClr val="tx1"/>
                </a:solidFill>
              </a:rPr>
              <a:t>			</a:t>
            </a:r>
            <a:r>
              <a:rPr lang="en-US" altLang="zh-CN" sz="1800" dirty="0">
                <a:solidFill>
                  <a:schemeClr val="tx1"/>
                </a:solidFill>
              </a:rPr>
              <a:t>int  </a:t>
            </a:r>
            <a:r>
              <a:rPr lang="en-US" altLang="zh-CN" sz="1800" dirty="0" err="1">
                <a:solidFill>
                  <a:schemeClr val="tx1"/>
                </a:solidFill>
              </a:rPr>
              <a:t>nSecond</a:t>
            </a:r>
            <a:r>
              <a:rPr lang="en-US" altLang="zh-CN" sz="1800" dirty="0">
                <a:solidFill>
                  <a:schemeClr val="tx1"/>
                </a:solidFill>
              </a:rPr>
              <a:t> = 10 ;</a:t>
            </a:r>
          </a:p>
          <a:p>
            <a:pPr lvl="1">
              <a:buClr>
                <a:srgbClr val="CC000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/>
                </a:solidFill>
              </a:rPr>
              <a:t>基本数据类型</a:t>
            </a:r>
          </a:p>
          <a:p>
            <a:pPr lvl="1">
              <a:buClr>
                <a:srgbClr val="CC000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/>
                </a:solidFill>
              </a:rPr>
              <a:t>JAVA </a:t>
            </a:r>
            <a:r>
              <a:rPr lang="zh-CN" altLang="en-US" sz="1600" dirty="0">
                <a:solidFill>
                  <a:schemeClr val="tx1"/>
                </a:solidFill>
              </a:rPr>
              <a:t>标识符（区分大小写）	</a:t>
            </a:r>
          </a:p>
          <a:p>
            <a:pPr lvl="1">
              <a:buFontTx/>
              <a:buNone/>
            </a:pPr>
            <a:r>
              <a:rPr lang="zh-CN" altLang="zh-CN" sz="1600" dirty="0">
                <a:solidFill>
                  <a:schemeClr val="tx1"/>
                </a:solidFill>
              </a:rPr>
              <a:t>	</a:t>
            </a:r>
            <a:r>
              <a:rPr lang="zh-CN" altLang="en-US" sz="1600" dirty="0">
                <a:solidFill>
                  <a:schemeClr val="tx1"/>
                </a:solidFill>
              </a:rPr>
              <a:t>字母、数字、</a:t>
            </a:r>
            <a:r>
              <a:rPr lang="en-US" altLang="zh-CN" sz="1600" dirty="0">
                <a:solidFill>
                  <a:schemeClr val="tx1"/>
                </a:solidFill>
              </a:rPr>
              <a:t>_</a:t>
            </a:r>
            <a:r>
              <a:rPr lang="zh-CN" altLang="en-US" sz="1600" dirty="0">
                <a:solidFill>
                  <a:schemeClr val="tx1"/>
                </a:solidFill>
              </a:rPr>
              <a:t>、</a:t>
            </a:r>
            <a:r>
              <a:rPr lang="en-US" altLang="zh-CN" sz="1600" dirty="0">
                <a:solidFill>
                  <a:schemeClr val="tx1"/>
                </a:solidFill>
              </a:rPr>
              <a:t>$</a:t>
            </a:r>
            <a:r>
              <a:rPr lang="zh-CN" altLang="en-US" sz="1600" dirty="0">
                <a:solidFill>
                  <a:schemeClr val="tx1"/>
                </a:solidFill>
              </a:rPr>
              <a:t>组成</a:t>
            </a:r>
            <a:r>
              <a:rPr lang="zh-CN" altLang="en-US" sz="1600" dirty="0">
                <a:solidFill>
                  <a:srgbClr val="CC0000"/>
                </a:solidFill>
              </a:rPr>
              <a:t>；</a:t>
            </a:r>
            <a:r>
              <a:rPr lang="zh-CN" altLang="en-US" sz="1600" dirty="0">
                <a:solidFill>
                  <a:schemeClr val="tx1"/>
                </a:solidFill>
              </a:rPr>
              <a:t>字母、</a:t>
            </a:r>
            <a:r>
              <a:rPr lang="en-US" altLang="zh-CN" sz="1600" dirty="0">
                <a:solidFill>
                  <a:schemeClr val="tx1"/>
                </a:solidFill>
              </a:rPr>
              <a:t>_</a:t>
            </a:r>
            <a:r>
              <a:rPr lang="zh-CN" altLang="en-US" sz="1600" dirty="0">
                <a:solidFill>
                  <a:schemeClr val="tx1"/>
                </a:solidFill>
              </a:rPr>
              <a:t>、</a:t>
            </a:r>
            <a:r>
              <a:rPr lang="en-US" altLang="zh-CN" sz="1600" dirty="0">
                <a:solidFill>
                  <a:schemeClr val="tx1"/>
                </a:solidFill>
              </a:rPr>
              <a:t>$</a:t>
            </a:r>
            <a:r>
              <a:rPr lang="zh-CN" altLang="en-US" sz="1600" dirty="0">
                <a:solidFill>
                  <a:schemeClr val="tx1"/>
                </a:solidFill>
              </a:rPr>
              <a:t>开头</a:t>
            </a:r>
            <a:r>
              <a:rPr lang="zh-CN" altLang="en-US" sz="1600" dirty="0">
                <a:solidFill>
                  <a:srgbClr val="CC0000"/>
                </a:solidFill>
              </a:rPr>
              <a:t>；</a:t>
            </a:r>
            <a:r>
              <a:rPr lang="zh-CN" altLang="en-US" sz="1600" dirty="0">
                <a:solidFill>
                  <a:schemeClr val="tx1"/>
                </a:solidFill>
              </a:rPr>
              <a:t>不能与关键字冲突</a:t>
            </a:r>
          </a:p>
        </p:txBody>
      </p:sp>
      <p:sp>
        <p:nvSpPr>
          <p:cNvPr id="331782" name="Rectangle 6">
            <a:extLst>
              <a:ext uri="{FF2B5EF4-FFF2-40B4-BE49-F238E27FC236}">
                <a16:creationId xmlns:a16="http://schemas.microsoft.com/office/drawing/2014/main" id="{0C4FB7BF-FB64-AD33-D866-EAA5FABC6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2565400"/>
            <a:ext cx="7613650" cy="3384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CC0000"/>
              </a:buClr>
              <a:buFont typeface="Wingdings" panose="05000000000000000000" pitchFamily="2" charset="2"/>
              <a:buChar char="u"/>
            </a:pPr>
            <a:r>
              <a:rPr lang="zh-CN" altLang="en-US" sz="1800" dirty="0">
                <a:solidFill>
                  <a:schemeClr val="tx1"/>
                </a:solidFill>
              </a:rPr>
              <a:t>整型常量：</a:t>
            </a:r>
          </a:p>
          <a:p>
            <a:pPr lvl="1"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chemeClr val="tx1"/>
                </a:solidFill>
              </a:rPr>
              <a:t>32</a:t>
            </a:r>
            <a:r>
              <a:rPr lang="zh-CN" altLang="en-US" sz="1600" dirty="0">
                <a:solidFill>
                  <a:schemeClr val="tx1"/>
                </a:solidFill>
              </a:rPr>
              <a:t>位（一般）和 </a:t>
            </a:r>
            <a:r>
              <a:rPr lang="en-US" altLang="zh-CN" sz="1600" dirty="0">
                <a:solidFill>
                  <a:schemeClr val="tx1"/>
                </a:solidFill>
              </a:rPr>
              <a:t>64</a:t>
            </a:r>
            <a:r>
              <a:rPr lang="zh-CN" altLang="en-US" sz="1600" dirty="0">
                <a:solidFill>
                  <a:schemeClr val="tx1"/>
                </a:solidFill>
              </a:rPr>
              <a:t>位（长型</a:t>
            </a:r>
            <a:r>
              <a:rPr lang="en-US" altLang="zh-CN" sz="1600" dirty="0">
                <a:solidFill>
                  <a:schemeClr val="tx1"/>
                </a:solidFill>
              </a:rPr>
              <a:t>L/l</a:t>
            </a:r>
            <a:r>
              <a:rPr lang="zh-CN" altLang="en-US" sz="1600" dirty="0">
                <a:solidFill>
                  <a:schemeClr val="tx1"/>
                </a:solidFill>
              </a:rPr>
              <a:t>）</a:t>
            </a:r>
          </a:p>
          <a:p>
            <a:pPr lvl="1"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chemeClr val="tx1"/>
                </a:solidFill>
              </a:rPr>
              <a:t>255</a:t>
            </a:r>
            <a:r>
              <a:rPr lang="zh-CN" altLang="en-US" sz="1600" dirty="0">
                <a:solidFill>
                  <a:schemeClr val="tx1"/>
                </a:solidFill>
              </a:rPr>
              <a:t>（</a:t>
            </a:r>
            <a:r>
              <a:rPr lang="zh-CN" altLang="zh-CN" sz="1600" dirty="0">
                <a:solidFill>
                  <a:schemeClr val="tx1"/>
                </a:solidFill>
              </a:rPr>
              <a:t>十</a:t>
            </a:r>
            <a:r>
              <a:rPr lang="zh-CN" altLang="en-US" sz="1600" dirty="0">
                <a:solidFill>
                  <a:schemeClr val="tx1"/>
                </a:solidFill>
              </a:rPr>
              <a:t>），</a:t>
            </a:r>
            <a:r>
              <a:rPr lang="en-US" altLang="zh-CN" sz="1600" dirty="0">
                <a:solidFill>
                  <a:srgbClr val="CC0000"/>
                </a:solidFill>
              </a:rPr>
              <a:t>0</a:t>
            </a:r>
            <a:r>
              <a:rPr lang="en-US" altLang="zh-CN" sz="1600" dirty="0">
                <a:solidFill>
                  <a:schemeClr val="tx1"/>
                </a:solidFill>
              </a:rPr>
              <a:t>377</a:t>
            </a:r>
            <a:r>
              <a:rPr lang="zh-CN" altLang="en-US" sz="1600" dirty="0">
                <a:solidFill>
                  <a:schemeClr val="tx1"/>
                </a:solidFill>
              </a:rPr>
              <a:t>（八），</a:t>
            </a:r>
            <a:r>
              <a:rPr lang="en-US" altLang="zh-CN" sz="1600" dirty="0">
                <a:solidFill>
                  <a:srgbClr val="CC0000"/>
                </a:solidFill>
              </a:rPr>
              <a:t>0X</a:t>
            </a:r>
            <a:r>
              <a:rPr lang="en-US" altLang="zh-CN" sz="1600" dirty="0">
                <a:solidFill>
                  <a:schemeClr val="tx1"/>
                </a:solidFill>
              </a:rPr>
              <a:t>FF</a:t>
            </a:r>
            <a:r>
              <a:rPr lang="zh-CN" altLang="en-US" sz="1600" dirty="0">
                <a:solidFill>
                  <a:schemeClr val="tx1"/>
                </a:solidFill>
              </a:rPr>
              <a:t>（</a:t>
            </a:r>
            <a:r>
              <a:rPr lang="zh-CN" altLang="zh-CN" sz="1600" dirty="0">
                <a:solidFill>
                  <a:schemeClr val="tx1"/>
                </a:solidFill>
              </a:rPr>
              <a:t>十六</a:t>
            </a:r>
            <a:r>
              <a:rPr lang="zh-CN" altLang="en-US" sz="1600" dirty="0">
                <a:solidFill>
                  <a:schemeClr val="tx1"/>
                </a:solidFill>
              </a:rPr>
              <a:t>）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u"/>
            </a:pPr>
            <a:r>
              <a:rPr lang="zh-CN" altLang="en-US" sz="1800" dirty="0">
                <a:solidFill>
                  <a:schemeClr val="tx1"/>
                </a:solidFill>
              </a:rPr>
              <a:t>浮点常量：</a:t>
            </a:r>
          </a:p>
          <a:p>
            <a:pPr lvl="1"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chemeClr val="tx1"/>
                </a:solidFill>
              </a:rPr>
              <a:t>32</a:t>
            </a:r>
            <a:r>
              <a:rPr lang="zh-CN" altLang="en-US" sz="1600" dirty="0">
                <a:solidFill>
                  <a:schemeClr val="tx1"/>
                </a:solidFill>
              </a:rPr>
              <a:t>位（一般</a:t>
            </a:r>
            <a:r>
              <a:rPr lang="en-US" altLang="en-US" sz="1600" dirty="0">
                <a:solidFill>
                  <a:schemeClr val="tx1"/>
                </a:solidFill>
              </a:rPr>
              <a:t>F/f</a:t>
            </a:r>
            <a:r>
              <a:rPr lang="zh-CN" altLang="en-US" sz="1600" dirty="0">
                <a:solidFill>
                  <a:schemeClr val="tx1"/>
                </a:solidFill>
              </a:rPr>
              <a:t>）和 </a:t>
            </a:r>
            <a:r>
              <a:rPr lang="en-US" altLang="zh-CN" sz="1600" dirty="0">
                <a:solidFill>
                  <a:schemeClr val="tx1"/>
                </a:solidFill>
              </a:rPr>
              <a:t>64</a:t>
            </a:r>
            <a:r>
              <a:rPr lang="zh-CN" altLang="en-US" sz="1600" dirty="0">
                <a:solidFill>
                  <a:schemeClr val="tx1"/>
                </a:solidFill>
              </a:rPr>
              <a:t>位（双精度</a:t>
            </a:r>
            <a:r>
              <a:rPr lang="en-US" altLang="en-US" sz="1600" dirty="0">
                <a:solidFill>
                  <a:schemeClr val="tx1"/>
                </a:solidFill>
              </a:rPr>
              <a:t>D/d</a:t>
            </a:r>
            <a:r>
              <a:rPr lang="zh-CN" altLang="en-US" sz="1600" dirty="0">
                <a:solidFill>
                  <a:schemeClr val="tx1"/>
                </a:solidFill>
              </a:rPr>
              <a:t>）</a:t>
            </a:r>
          </a:p>
          <a:p>
            <a:pPr lvl="1"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chemeClr val="tx1"/>
                </a:solidFill>
              </a:rPr>
              <a:t>19.4</a:t>
            </a:r>
            <a:r>
              <a:rPr lang="zh-CN" altLang="en-US" sz="1600" dirty="0">
                <a:solidFill>
                  <a:schemeClr val="tx1"/>
                </a:solidFill>
              </a:rPr>
              <a:t>（</a:t>
            </a:r>
            <a:r>
              <a:rPr lang="zh-CN" altLang="zh-CN" sz="1600" dirty="0">
                <a:solidFill>
                  <a:schemeClr val="tx1"/>
                </a:solidFill>
              </a:rPr>
              <a:t>一般表示</a:t>
            </a:r>
            <a:r>
              <a:rPr lang="zh-CN" altLang="en-US" sz="1600" dirty="0">
                <a:solidFill>
                  <a:schemeClr val="tx1"/>
                </a:solidFill>
              </a:rPr>
              <a:t>）	</a:t>
            </a:r>
            <a:r>
              <a:rPr lang="en-US" altLang="zh-CN" sz="1600" dirty="0">
                <a:solidFill>
                  <a:schemeClr val="tx1"/>
                </a:solidFill>
              </a:rPr>
              <a:t>2.4E-4</a:t>
            </a:r>
            <a:r>
              <a:rPr lang="zh-CN" altLang="en-US" sz="1600" dirty="0">
                <a:solidFill>
                  <a:schemeClr val="tx1"/>
                </a:solidFill>
              </a:rPr>
              <a:t>（</a:t>
            </a:r>
            <a:r>
              <a:rPr lang="zh-CN" altLang="zh-CN" sz="1600" dirty="0">
                <a:solidFill>
                  <a:schemeClr val="tx1"/>
                </a:solidFill>
              </a:rPr>
              <a:t>指数表示</a:t>
            </a:r>
            <a:r>
              <a:rPr lang="zh-CN" altLang="en-US" sz="1600" dirty="0">
                <a:solidFill>
                  <a:schemeClr val="tx1"/>
                </a:solidFill>
              </a:rPr>
              <a:t>）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u"/>
            </a:pPr>
            <a:r>
              <a:rPr lang="en-US" altLang="zh-CN" sz="1800" dirty="0" err="1">
                <a:solidFill>
                  <a:schemeClr val="tx1"/>
                </a:solidFill>
              </a:rPr>
              <a:t>boolean</a:t>
            </a:r>
            <a:r>
              <a:rPr lang="zh-CN" altLang="en-US" sz="1800" dirty="0">
                <a:solidFill>
                  <a:schemeClr val="tx1"/>
                </a:solidFill>
              </a:rPr>
              <a:t>常量：</a:t>
            </a:r>
            <a:r>
              <a:rPr lang="en-US" altLang="zh-CN" sz="1800" dirty="0">
                <a:solidFill>
                  <a:schemeClr val="tx1"/>
                </a:solidFill>
              </a:rPr>
              <a:t>true</a:t>
            </a:r>
            <a:r>
              <a:rPr lang="zh-CN" altLang="en-US" sz="1800" dirty="0">
                <a:solidFill>
                  <a:schemeClr val="tx1"/>
                </a:solidFill>
              </a:rPr>
              <a:t>，</a:t>
            </a:r>
            <a:r>
              <a:rPr lang="en-US" altLang="zh-CN" sz="1800" dirty="0">
                <a:solidFill>
                  <a:schemeClr val="tx1"/>
                </a:solidFill>
              </a:rPr>
              <a:t>false</a:t>
            </a:r>
          </a:p>
          <a:p>
            <a:pPr lvl="1"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rgbClr val="CC0000"/>
                </a:solidFill>
              </a:rPr>
              <a:t>不能转化为 </a:t>
            </a:r>
            <a:r>
              <a:rPr lang="en-US" altLang="zh-CN" sz="1600" dirty="0">
                <a:solidFill>
                  <a:srgbClr val="CC0000"/>
                </a:solidFill>
              </a:rPr>
              <a:t>int </a:t>
            </a:r>
            <a:r>
              <a:rPr lang="zh-CN" altLang="en-US" sz="1600" dirty="0">
                <a:solidFill>
                  <a:srgbClr val="CC0000"/>
                </a:solidFill>
              </a:rPr>
              <a:t>型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u"/>
            </a:pPr>
            <a:r>
              <a:rPr lang="en-US" altLang="zh-CN" sz="1800" dirty="0">
                <a:solidFill>
                  <a:schemeClr val="tx1"/>
                </a:solidFill>
              </a:rPr>
              <a:t>char</a:t>
            </a:r>
            <a:r>
              <a:rPr lang="zh-CN" altLang="en-US" sz="1800" dirty="0">
                <a:solidFill>
                  <a:schemeClr val="tx1"/>
                </a:solidFill>
              </a:rPr>
              <a:t>型常量：用单引号界定</a:t>
            </a:r>
          </a:p>
          <a:p>
            <a:pPr lvl="1"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chemeClr val="tx1"/>
                </a:solidFill>
              </a:rPr>
              <a:t>‘  ’，‘ </a:t>
            </a:r>
            <a:r>
              <a:rPr lang="en-US" altLang="zh-CN" sz="1600" dirty="0">
                <a:solidFill>
                  <a:schemeClr val="tx1"/>
                </a:solidFill>
              </a:rPr>
              <a:t>\ x20’</a:t>
            </a:r>
          </a:p>
          <a:p>
            <a:pPr lvl="1"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rgbClr val="CC0000"/>
                </a:solidFill>
              </a:rPr>
              <a:t>采用</a:t>
            </a:r>
            <a:r>
              <a:rPr lang="en-US" altLang="en-US" sz="1600" dirty="0">
                <a:solidFill>
                  <a:srgbClr val="CC0000"/>
                </a:solidFill>
              </a:rPr>
              <a:t>Unicode</a:t>
            </a:r>
            <a:r>
              <a:rPr lang="zh-CN" altLang="en-US" sz="1600" dirty="0">
                <a:solidFill>
                  <a:srgbClr val="CC0000"/>
                </a:solidFill>
              </a:rPr>
              <a:t>码</a:t>
            </a:r>
            <a:r>
              <a:rPr lang="zh-CN" altLang="en-US" sz="1600" dirty="0">
                <a:solidFill>
                  <a:schemeClr val="tx1"/>
                </a:solidFill>
              </a:rPr>
              <a:t>，从‘</a:t>
            </a:r>
            <a:r>
              <a:rPr lang="en-US" altLang="zh-CN" sz="1600" dirty="0">
                <a:solidFill>
                  <a:schemeClr val="tx1"/>
                </a:solidFill>
              </a:rPr>
              <a:t>\</a:t>
            </a:r>
            <a:r>
              <a:rPr lang="en-US" altLang="en-US" sz="1600" dirty="0">
                <a:solidFill>
                  <a:schemeClr val="tx1"/>
                </a:solidFill>
              </a:rPr>
              <a:t>u0000’~’\</a:t>
            </a:r>
            <a:r>
              <a:rPr lang="en-US" altLang="en-US" sz="1600" dirty="0" err="1">
                <a:solidFill>
                  <a:schemeClr val="tx1"/>
                </a:solidFill>
              </a:rPr>
              <a:t>uFFFF</a:t>
            </a:r>
            <a:r>
              <a:rPr lang="en-US" altLang="en-US" sz="1600" dirty="0">
                <a:solidFill>
                  <a:schemeClr val="tx1"/>
                </a:solidFill>
              </a:rPr>
              <a:t>’</a:t>
            </a:r>
            <a:r>
              <a:rPr lang="zh-CN" altLang="en-US" sz="1600" dirty="0">
                <a:solidFill>
                  <a:schemeClr val="tx1"/>
                </a:solidFill>
              </a:rPr>
              <a:t>，</a:t>
            </a:r>
            <a:r>
              <a:rPr lang="zh-CN" altLang="zh-CN" sz="1600" dirty="0">
                <a:solidFill>
                  <a:schemeClr val="tx1"/>
                </a:solidFill>
              </a:rPr>
              <a:t>其中</a:t>
            </a:r>
            <a:r>
              <a:rPr lang="zh-CN" altLang="en-US" sz="1600" dirty="0">
                <a:solidFill>
                  <a:schemeClr val="tx1"/>
                </a:solidFill>
              </a:rPr>
              <a:t>‘</a:t>
            </a:r>
            <a:r>
              <a:rPr lang="en-US" altLang="zh-CN" sz="1600" dirty="0">
                <a:solidFill>
                  <a:schemeClr val="tx1"/>
                </a:solidFill>
              </a:rPr>
              <a:t>\u00’~‘\</a:t>
            </a:r>
            <a:r>
              <a:rPr lang="en-US" altLang="zh-CN" sz="1600" dirty="0" err="1">
                <a:solidFill>
                  <a:schemeClr val="tx1"/>
                </a:solidFill>
              </a:rPr>
              <a:t>uFF</a:t>
            </a:r>
            <a:r>
              <a:rPr lang="en-US" altLang="zh-CN" sz="1600" dirty="0">
                <a:solidFill>
                  <a:schemeClr val="tx1"/>
                </a:solidFill>
              </a:rPr>
              <a:t>’</a:t>
            </a:r>
            <a:r>
              <a:rPr lang="zh-CN" altLang="en-US" sz="1600" dirty="0">
                <a:solidFill>
                  <a:schemeClr val="tx1"/>
                </a:solidFill>
              </a:rPr>
              <a:t>为</a:t>
            </a:r>
            <a:r>
              <a:rPr lang="en-US" altLang="en-US" sz="1600" dirty="0">
                <a:solidFill>
                  <a:schemeClr val="tx1"/>
                </a:solidFill>
              </a:rPr>
              <a:t>ASCII</a:t>
            </a:r>
            <a:r>
              <a:rPr lang="zh-CN" altLang="en-US" sz="1600" dirty="0">
                <a:solidFill>
                  <a:schemeClr val="tx1"/>
                </a:solidFill>
              </a:rPr>
              <a:t>码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1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1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1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1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31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1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1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1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1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31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1" grpId="0" build="p"/>
      <p:bldP spid="331778" grpId="0" build="p"/>
      <p:bldP spid="331780" grpId="0" animBg="1"/>
      <p:bldP spid="3317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灯片编号占位符 3">
            <a:extLst>
              <a:ext uri="{FF2B5EF4-FFF2-40B4-BE49-F238E27FC236}">
                <a16:creationId xmlns:a16="http://schemas.microsoft.com/office/drawing/2014/main" id="{7D5E0FF0-EBB4-3C6D-1522-282E02582C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1F10F432-658D-4DD6-A5C7-B4517999502B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F706A66-0D14-4574-7C9D-D44E5EE7E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第二讲 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语言基础与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OOP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思想</a:t>
            </a:r>
          </a:p>
        </p:txBody>
      </p:sp>
      <p:sp>
        <p:nvSpPr>
          <p:cNvPr id="332805" name="Rectangle 5">
            <a:extLst>
              <a:ext uri="{FF2B5EF4-FFF2-40B4-BE49-F238E27FC236}">
                <a16:creationId xmlns:a16="http://schemas.microsoft.com/office/drawing/2014/main" id="{3D656827-AC44-7975-FE85-C1FF3E31C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484313"/>
            <a:ext cx="7848600" cy="6762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4863" indent="-5334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644650" indent="-4572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205038" indent="-3810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765425" indent="-381000">
              <a:spcBef>
                <a:spcPct val="20000"/>
              </a:spcBef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2226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6798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1370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5942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Clr>
                <a:schemeClr val="bg1"/>
              </a:buClr>
              <a:buFontTx/>
              <a:buAutoNum type="arabicPeriod"/>
            </a:pPr>
            <a:r>
              <a:rPr lang="en-US" altLang="zh-CN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>
                <a:solidFill>
                  <a:schemeClr val="bg1"/>
                </a:solidFill>
                <a:ea typeface="华文行楷" panose="02010800040101010101" pitchFamily="2" charset="-122"/>
              </a:rPr>
              <a:t>变量与常量</a:t>
            </a:r>
            <a:r>
              <a:rPr lang="zh-CN" altLang="en-US" sz="2400">
                <a:solidFill>
                  <a:schemeClr val="bg1"/>
                </a:solidFill>
              </a:rPr>
              <a:t>之 常量</a:t>
            </a:r>
          </a:p>
        </p:txBody>
      </p:sp>
      <p:sp>
        <p:nvSpPr>
          <p:cNvPr id="332806" name="Rectangle 6">
            <a:extLst>
              <a:ext uri="{FF2B5EF4-FFF2-40B4-BE49-F238E27FC236}">
                <a16:creationId xmlns:a16="http://schemas.microsoft.com/office/drawing/2014/main" id="{E5614231-359A-69CD-A1B3-E475B7DA2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032000"/>
            <a:ext cx="7704137" cy="3889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728663"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53670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944688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352675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760663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2178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6750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1322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5894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CC0000"/>
              </a:buClr>
              <a:buFont typeface="Wingdings" panose="05000000000000000000" pitchFamily="2" charset="2"/>
              <a:buChar char="u"/>
            </a:pPr>
            <a:r>
              <a:rPr lang="zh-CN" altLang="en-US" sz="1800">
                <a:solidFill>
                  <a:schemeClr val="tx1"/>
                </a:solidFill>
              </a:rPr>
              <a:t>字符串常量：用双引号界定</a:t>
            </a:r>
          </a:p>
          <a:p>
            <a:pPr lvl="1"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zh-CN" altLang="en-US" sz="1600">
                <a:solidFill>
                  <a:schemeClr val="tx1"/>
                </a:solidFill>
              </a:rPr>
              <a:t>“</a:t>
            </a:r>
            <a:r>
              <a:rPr lang="en-US" altLang="zh-CN" sz="1600">
                <a:solidFill>
                  <a:schemeClr val="tx1"/>
                </a:solidFill>
              </a:rPr>
              <a:t>Zhang Jianhua”</a:t>
            </a:r>
          </a:p>
          <a:p>
            <a:pPr lvl="1"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en-US" altLang="zh-CN" sz="1600">
                <a:solidFill>
                  <a:schemeClr val="tx1"/>
                </a:solidFill>
              </a:rPr>
              <a:t>+</a:t>
            </a:r>
            <a:r>
              <a:rPr lang="zh-CN" altLang="en-US" sz="1600">
                <a:solidFill>
                  <a:schemeClr val="tx1"/>
                </a:solidFill>
              </a:rPr>
              <a:t>号的特殊用法</a:t>
            </a:r>
          </a:p>
          <a:p>
            <a:pPr lvl="2">
              <a:buFontTx/>
              <a:buNone/>
            </a:pPr>
            <a:r>
              <a:rPr lang="zh-CN" altLang="zh-CN" sz="1600">
                <a:solidFill>
                  <a:schemeClr val="tx1"/>
                </a:solidFill>
              </a:rPr>
              <a:t>“</a:t>
            </a:r>
            <a:r>
              <a:rPr lang="en-US" altLang="zh-CN" sz="1600">
                <a:solidFill>
                  <a:schemeClr val="tx1"/>
                </a:solidFill>
              </a:rPr>
              <a:t>Zhang”+” Jianhua”  </a:t>
            </a:r>
            <a:r>
              <a:rPr lang="zh-CN" altLang="en-US" sz="1600">
                <a:solidFill>
                  <a:schemeClr val="tx1"/>
                </a:solidFill>
              </a:rPr>
              <a:t>即“</a:t>
            </a:r>
            <a:r>
              <a:rPr lang="en-US" altLang="zh-CN" sz="1600">
                <a:solidFill>
                  <a:schemeClr val="tx1"/>
                </a:solidFill>
              </a:rPr>
              <a:t>Zhang Jianhua”</a:t>
            </a:r>
          </a:p>
          <a:p>
            <a:pPr lvl="2">
              <a:buFontTx/>
              <a:buNone/>
            </a:pPr>
            <a:r>
              <a:rPr lang="zh-CN" altLang="en-US" sz="1600">
                <a:solidFill>
                  <a:schemeClr val="tx1"/>
                </a:solidFill>
              </a:rPr>
              <a:t>若</a:t>
            </a:r>
            <a:r>
              <a:rPr lang="en-US" altLang="en-US" sz="1600">
                <a:solidFill>
                  <a:schemeClr val="tx1"/>
                </a:solidFill>
              </a:rPr>
              <a:t>a=4, </a:t>
            </a:r>
            <a:r>
              <a:rPr lang="zh-CN" altLang="en-US" sz="1600">
                <a:solidFill>
                  <a:schemeClr val="tx1"/>
                </a:solidFill>
              </a:rPr>
              <a:t>则“</a:t>
            </a:r>
            <a:r>
              <a:rPr lang="en-US" altLang="zh-CN" sz="1600">
                <a:solidFill>
                  <a:schemeClr val="tx1"/>
                </a:solidFill>
              </a:rPr>
              <a:t>a=“+a  </a:t>
            </a:r>
            <a:r>
              <a:rPr lang="zh-CN" altLang="zh-CN" sz="1600">
                <a:solidFill>
                  <a:schemeClr val="tx1"/>
                </a:solidFill>
              </a:rPr>
              <a:t>即 ”a=4”</a:t>
            </a:r>
            <a:endParaRPr lang="en-US" altLang="zh-CN" sz="1600">
              <a:solidFill>
                <a:schemeClr val="tx1"/>
              </a:solidFill>
            </a:endParaRP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u"/>
            </a:pPr>
            <a:r>
              <a:rPr lang="zh-CN" altLang="en-US" sz="1800">
                <a:solidFill>
                  <a:srgbClr val="0033CC"/>
                </a:solidFill>
              </a:rPr>
              <a:t>特殊字符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tx1"/>
                </a:solidFill>
              </a:rPr>
              <a:t>引用方法	对应</a:t>
            </a:r>
            <a:r>
              <a:rPr lang="en-US" altLang="zh-CN" sz="1600">
                <a:solidFill>
                  <a:schemeClr val="tx1"/>
                </a:solidFill>
              </a:rPr>
              <a:t>Unicode</a:t>
            </a:r>
            <a:r>
              <a:rPr lang="zh-CN" altLang="en-US" sz="1600">
                <a:solidFill>
                  <a:schemeClr val="tx1"/>
                </a:solidFill>
              </a:rPr>
              <a:t>码	意义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tx1"/>
                </a:solidFill>
              </a:rPr>
              <a:t>‘</a:t>
            </a:r>
            <a:r>
              <a:rPr lang="en-US" altLang="zh-CN" sz="1600">
                <a:solidFill>
                  <a:schemeClr val="tx1"/>
                </a:solidFill>
              </a:rPr>
              <a:t>\b’		‘\u0008’		</a:t>
            </a:r>
            <a:r>
              <a:rPr lang="zh-CN" altLang="en-US" sz="1600">
                <a:solidFill>
                  <a:schemeClr val="tx1"/>
                </a:solidFill>
              </a:rPr>
              <a:t>回退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tx1"/>
                </a:solidFill>
              </a:rPr>
              <a:t>‘</a:t>
            </a:r>
            <a:r>
              <a:rPr lang="en-US" altLang="zh-CN" sz="1600">
                <a:solidFill>
                  <a:schemeClr val="tx1"/>
                </a:solidFill>
              </a:rPr>
              <a:t>\t’		‘\u0009’		</a:t>
            </a:r>
            <a:r>
              <a:rPr lang="zh-CN" altLang="en-US" sz="1600">
                <a:solidFill>
                  <a:schemeClr val="tx1"/>
                </a:solidFill>
              </a:rPr>
              <a:t>水平制表符</a:t>
            </a:r>
            <a:r>
              <a:rPr lang="en-US" altLang="zh-CN" sz="1600">
                <a:solidFill>
                  <a:schemeClr val="tx1"/>
                </a:solidFill>
              </a:rPr>
              <a:t>tab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chemeClr val="tx1"/>
                </a:solidFill>
              </a:rPr>
              <a:t>‘\n’		‘\u000a’		</a:t>
            </a:r>
            <a:r>
              <a:rPr lang="zh-CN" altLang="en-US" sz="1600">
                <a:solidFill>
                  <a:schemeClr val="tx1"/>
                </a:solidFill>
              </a:rPr>
              <a:t>换行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tx1"/>
                </a:solidFill>
              </a:rPr>
              <a:t>‘</a:t>
            </a:r>
            <a:r>
              <a:rPr lang="en-US" altLang="zh-CN" sz="1600">
                <a:solidFill>
                  <a:schemeClr val="tx1"/>
                </a:solidFill>
              </a:rPr>
              <a:t>\r’		‘\u000d’		</a:t>
            </a:r>
            <a:r>
              <a:rPr lang="zh-CN" altLang="en-US" sz="1600">
                <a:solidFill>
                  <a:schemeClr val="tx1"/>
                </a:solidFill>
              </a:rPr>
              <a:t>回车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tx1"/>
                </a:solidFill>
              </a:rPr>
              <a:t>‘</a:t>
            </a:r>
            <a:r>
              <a:rPr lang="en-US" altLang="zh-CN" sz="1600">
                <a:solidFill>
                  <a:schemeClr val="tx1"/>
                </a:solidFill>
              </a:rPr>
              <a:t>\”’		‘\u0022’		</a:t>
            </a:r>
            <a:r>
              <a:rPr lang="zh-CN" altLang="en-US" sz="1600">
                <a:solidFill>
                  <a:schemeClr val="tx1"/>
                </a:solidFill>
              </a:rPr>
              <a:t>双引号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tx1"/>
                </a:solidFill>
              </a:rPr>
              <a:t>‘</a:t>
            </a:r>
            <a:r>
              <a:rPr lang="en-US" altLang="zh-CN" sz="1600">
                <a:solidFill>
                  <a:schemeClr val="tx1"/>
                </a:solidFill>
              </a:rPr>
              <a:t>\’’		‘\u0027’		</a:t>
            </a:r>
            <a:r>
              <a:rPr lang="zh-CN" altLang="en-US" sz="1600">
                <a:solidFill>
                  <a:schemeClr val="tx1"/>
                </a:solidFill>
              </a:rPr>
              <a:t>单引号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tx1"/>
                </a:solidFill>
              </a:rPr>
              <a:t>‘</a:t>
            </a:r>
            <a:r>
              <a:rPr lang="en-US" altLang="zh-CN" sz="1600">
                <a:solidFill>
                  <a:schemeClr val="tx1"/>
                </a:solidFill>
              </a:rPr>
              <a:t>\\’		‘\u005c’		</a:t>
            </a:r>
            <a:r>
              <a:rPr lang="zh-CN" altLang="en-US" sz="1600">
                <a:solidFill>
                  <a:schemeClr val="tx1"/>
                </a:solidFill>
              </a:rPr>
              <a:t>反斜线	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2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2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32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5" grpId="0" build="p"/>
      <p:bldP spid="33280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灯片编号占位符 3">
            <a:extLst>
              <a:ext uri="{FF2B5EF4-FFF2-40B4-BE49-F238E27FC236}">
                <a16:creationId xmlns:a16="http://schemas.microsoft.com/office/drawing/2014/main" id="{B6782311-ED66-486C-53BD-FDD218D72F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034026F9-7758-4ED7-8BA0-334D9E11C80E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DA763F9A-DA25-007C-9BC1-31E6FD352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第二讲 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语言基础与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OOP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思想</a:t>
            </a:r>
          </a:p>
        </p:txBody>
      </p:sp>
      <p:sp>
        <p:nvSpPr>
          <p:cNvPr id="333827" name="Rectangle 3">
            <a:extLst>
              <a:ext uri="{FF2B5EF4-FFF2-40B4-BE49-F238E27FC236}">
                <a16:creationId xmlns:a16="http://schemas.microsoft.com/office/drawing/2014/main" id="{07A75BAC-2409-58B7-F986-698A20395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484313"/>
            <a:ext cx="7848600" cy="6762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4863" indent="-5334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644650" indent="-4572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205038" indent="-3810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765425" indent="-381000">
              <a:spcBef>
                <a:spcPct val="20000"/>
              </a:spcBef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2226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6798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1370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5942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Clr>
                <a:schemeClr val="bg1"/>
              </a:buClr>
              <a:buFontTx/>
              <a:buAutoNum type="arabicPeriod"/>
            </a:pPr>
            <a:r>
              <a:rPr lang="en-US" altLang="zh-CN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>
                <a:solidFill>
                  <a:schemeClr val="bg1"/>
                </a:solidFill>
                <a:ea typeface="华文行楷" panose="02010800040101010101" pitchFamily="2" charset="-122"/>
              </a:rPr>
              <a:t>变量与常量</a:t>
            </a:r>
            <a:r>
              <a:rPr lang="zh-CN" altLang="en-US" sz="2400">
                <a:solidFill>
                  <a:schemeClr val="bg1"/>
                </a:solidFill>
              </a:rPr>
              <a:t>之 变量类型转换</a:t>
            </a:r>
          </a:p>
        </p:txBody>
      </p:sp>
      <p:sp>
        <p:nvSpPr>
          <p:cNvPr id="333828" name="Rectangle 4">
            <a:extLst>
              <a:ext uri="{FF2B5EF4-FFF2-40B4-BE49-F238E27FC236}">
                <a16:creationId xmlns:a16="http://schemas.microsoft.com/office/drawing/2014/main" id="{17EB0F4C-939F-C44D-3ED6-0DA3E97F7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032000"/>
            <a:ext cx="7704137" cy="2260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728663"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53670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944688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352675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760663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2178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6750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1322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5894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CC0000"/>
              </a:buClr>
              <a:buFont typeface="Wingdings" panose="05000000000000000000" pitchFamily="2" charset="2"/>
              <a:buChar char="u"/>
            </a:pPr>
            <a:r>
              <a:rPr lang="zh-CN" altLang="en-US" sz="2000">
                <a:solidFill>
                  <a:schemeClr val="tx1"/>
                </a:solidFill>
              </a:rPr>
              <a:t>短类型</a:t>
            </a:r>
            <a:r>
              <a:rPr lang="zh-CN" altLang="en-US" sz="2000">
                <a:solidFill>
                  <a:schemeClr val="tx1"/>
                </a:solidFill>
                <a:sym typeface="Monotype Sorts" pitchFamily="2" charset="2"/>
              </a:rPr>
              <a:t> → </a:t>
            </a:r>
            <a:r>
              <a:rPr lang="zh-CN" altLang="zh-CN" sz="2000">
                <a:solidFill>
                  <a:schemeClr val="tx1"/>
                </a:solidFill>
                <a:sym typeface="Monotype Sorts" pitchFamily="2" charset="2"/>
              </a:rPr>
              <a:t>长</a:t>
            </a:r>
            <a:r>
              <a:rPr lang="zh-CN" altLang="en-US" sz="2000">
                <a:solidFill>
                  <a:schemeClr val="tx1"/>
                </a:solidFill>
                <a:sym typeface="Monotype Sorts" pitchFamily="2" charset="2"/>
              </a:rPr>
              <a:t>类型：默认转化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u"/>
            </a:pPr>
            <a:r>
              <a:rPr lang="zh-CN" altLang="en-US" sz="2000">
                <a:solidFill>
                  <a:schemeClr val="tx1"/>
                </a:solidFill>
                <a:sym typeface="Monotype Sorts" pitchFamily="2" charset="2"/>
              </a:rPr>
              <a:t>长类型 → </a:t>
            </a:r>
            <a:r>
              <a:rPr lang="zh-CN" altLang="zh-CN" sz="2000">
                <a:solidFill>
                  <a:schemeClr val="tx1"/>
                </a:solidFill>
                <a:sym typeface="Monotype Sorts" pitchFamily="2" charset="2"/>
              </a:rPr>
              <a:t>短类型：</a:t>
            </a:r>
            <a:r>
              <a:rPr lang="zh-CN" altLang="en-US" sz="2000">
                <a:solidFill>
                  <a:schemeClr val="tx1"/>
                </a:solidFill>
                <a:sym typeface="Monotype Sorts" pitchFamily="2" charset="2"/>
              </a:rPr>
              <a:t>强制转化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u"/>
            </a:pPr>
            <a:r>
              <a:rPr lang="zh-CN" altLang="en-US" sz="2000">
                <a:solidFill>
                  <a:schemeClr val="tx1"/>
                </a:solidFill>
                <a:sym typeface="Monotype Sorts" pitchFamily="2" charset="2"/>
              </a:rPr>
              <a:t>例：</a:t>
            </a:r>
            <a:br>
              <a:rPr lang="zh-CN" altLang="en-US" sz="2000">
                <a:solidFill>
                  <a:schemeClr val="tx1"/>
                </a:solidFill>
                <a:sym typeface="Monotype Sorts" pitchFamily="2" charset="2"/>
              </a:rPr>
            </a:br>
            <a:r>
              <a:rPr lang="zh-CN" altLang="en-US" sz="2000">
                <a:solidFill>
                  <a:schemeClr val="tx1"/>
                </a:solidFill>
                <a:sym typeface="Monotype Sorts" pitchFamily="2" charset="2"/>
              </a:rPr>
              <a:t>		</a:t>
            </a:r>
            <a:r>
              <a:rPr lang="en-US" altLang="zh-CN" sz="1600">
                <a:solidFill>
                  <a:schemeClr val="tx1"/>
                </a:solidFill>
                <a:sym typeface="Monotype Sorts" pitchFamily="2" charset="2"/>
              </a:rPr>
              <a:t>int  a ;</a:t>
            </a:r>
            <a:br>
              <a:rPr lang="en-US" altLang="zh-CN" sz="1600">
                <a:solidFill>
                  <a:schemeClr val="tx1"/>
                </a:solidFill>
                <a:sym typeface="Monotype Sorts" pitchFamily="2" charset="2"/>
              </a:rPr>
            </a:br>
            <a:r>
              <a:rPr lang="en-US" altLang="zh-CN" sz="1600">
                <a:solidFill>
                  <a:schemeClr val="tx1"/>
                </a:solidFill>
                <a:sym typeface="Monotype Sorts" pitchFamily="2" charset="2"/>
              </a:rPr>
              <a:t>	</a:t>
            </a:r>
            <a:r>
              <a:rPr lang="en-US" altLang="zh-CN" sz="1600">
                <a:sym typeface="Monotype Sorts" pitchFamily="2" charset="2"/>
              </a:rPr>
              <a:t>        	</a:t>
            </a:r>
            <a:r>
              <a:rPr lang="en-US" altLang="zh-CN" sz="1600">
                <a:solidFill>
                  <a:schemeClr val="tx1"/>
                </a:solidFill>
                <a:sym typeface="Monotype Sorts" pitchFamily="2" charset="2"/>
              </a:rPr>
              <a:t>long  b ;</a:t>
            </a:r>
          </a:p>
          <a:p>
            <a:pPr>
              <a:buFontTx/>
              <a:buNone/>
            </a:pPr>
            <a:r>
              <a:rPr lang="en-US" altLang="zh-CN" sz="1600">
                <a:solidFill>
                  <a:schemeClr val="tx1"/>
                </a:solidFill>
                <a:sym typeface="Monotype Sorts" pitchFamily="2" charset="2"/>
              </a:rPr>
              <a:t>	b = a ;</a:t>
            </a:r>
          </a:p>
          <a:p>
            <a:pPr>
              <a:buFontTx/>
              <a:buNone/>
            </a:pPr>
            <a:r>
              <a:rPr lang="en-US" altLang="zh-CN" sz="1600">
                <a:solidFill>
                  <a:schemeClr val="tx1"/>
                </a:solidFill>
                <a:sym typeface="Monotype Sorts" pitchFamily="2" charset="2"/>
              </a:rPr>
              <a:t>	a = ( int ) b ;</a:t>
            </a:r>
          </a:p>
        </p:txBody>
      </p:sp>
      <p:sp>
        <p:nvSpPr>
          <p:cNvPr id="333829" name="Rectangle 5">
            <a:extLst>
              <a:ext uri="{FF2B5EF4-FFF2-40B4-BE49-F238E27FC236}">
                <a16:creationId xmlns:a16="http://schemas.microsoft.com/office/drawing/2014/main" id="{829036C2-C579-65A8-96CD-BE358E7E3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292600"/>
            <a:ext cx="7848600" cy="6762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4863" indent="-5334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644650" indent="-4572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205038" indent="-3810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765425" indent="-381000">
              <a:spcBef>
                <a:spcPct val="20000"/>
              </a:spcBef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2226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6798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1370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5942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Clr>
                <a:schemeClr val="bg1"/>
              </a:buClr>
              <a:buFontTx/>
              <a:buAutoNum type="arabicPeriod" startAt="2"/>
            </a:pPr>
            <a:r>
              <a:rPr lang="en-US" altLang="zh-CN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>
                <a:solidFill>
                  <a:schemeClr val="bg1"/>
                </a:solidFill>
                <a:ea typeface="华文行楷" panose="02010800040101010101" pitchFamily="2" charset="-122"/>
              </a:rPr>
              <a:t>运算符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333830" name="Rectangle 6">
            <a:extLst>
              <a:ext uri="{FF2B5EF4-FFF2-40B4-BE49-F238E27FC236}">
                <a16:creationId xmlns:a16="http://schemas.microsoft.com/office/drawing/2014/main" id="{F7904C4C-16AE-5B54-6865-0E6D8ED75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840288"/>
            <a:ext cx="7704138" cy="1036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85838" indent="-714375"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2179638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587625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995613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34036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860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4318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775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5232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CC0000"/>
              </a:buClr>
              <a:buFont typeface="Wingdings" panose="05000000000000000000" pitchFamily="2" charset="2"/>
              <a:buChar char="u"/>
            </a:pPr>
            <a:r>
              <a:rPr lang="zh-CN" altLang="en-US" sz="2000">
                <a:solidFill>
                  <a:schemeClr val="tx1"/>
                </a:solidFill>
              </a:rPr>
              <a:t>包括：算术运算符、关系运算符、逻辑运算符、位运算符、其他（三目条件；合并）</a:t>
            </a:r>
            <a:endParaRPr lang="zh-CN" altLang="en-US" sz="2000">
              <a:solidFill>
                <a:schemeClr val="tx1"/>
              </a:solidFill>
              <a:sym typeface="Monotype Sorts" pitchFamily="2" charset="2"/>
            </a:endParaRP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u"/>
            </a:pPr>
            <a:r>
              <a:rPr lang="zh-CN" altLang="en-US" sz="2000">
                <a:solidFill>
                  <a:schemeClr val="tx1"/>
                </a:solidFill>
                <a:sym typeface="Monotype Sorts" pitchFamily="2" charset="2"/>
              </a:rPr>
              <a:t>运算符的优先级＆注释</a:t>
            </a:r>
            <a:endParaRPr lang="zh-CN" altLang="en-US" sz="1600">
              <a:solidFill>
                <a:schemeClr val="tx1"/>
              </a:solidFill>
              <a:sym typeface="Monotype Sorts" pitchFamily="2" charset="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3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3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3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3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33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 build="p"/>
      <p:bldP spid="333828" grpId="0" animBg="1"/>
      <p:bldP spid="333829" grpId="0" build="p"/>
      <p:bldP spid="3338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灯片编号占位符 3">
            <a:extLst>
              <a:ext uri="{FF2B5EF4-FFF2-40B4-BE49-F238E27FC236}">
                <a16:creationId xmlns:a16="http://schemas.microsoft.com/office/drawing/2014/main" id="{688CE2FA-3F85-D6F4-38F3-829F445667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D3D43A21-56B2-4012-9BA7-5FCD4E2C94B3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D7499362-B786-24E6-4571-28DFA8578B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676275"/>
          </a:xfrm>
        </p:spPr>
        <p:txBody>
          <a:bodyPr/>
          <a:lstStyle/>
          <a:p>
            <a:pPr marL="609600" indent="-609600">
              <a:buClr>
                <a:schemeClr val="bg1"/>
              </a:buClr>
              <a:buFontTx/>
              <a:buAutoNum type="arabicPeriod" startAt="2"/>
              <a:tabLst>
                <a:tab pos="627063" algn="l"/>
                <a:tab pos="809625" algn="l"/>
              </a:tabLst>
            </a:pPr>
            <a:r>
              <a:rPr lang="en-US" altLang="zh-CN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>
                <a:solidFill>
                  <a:schemeClr val="bg1"/>
                </a:solidFill>
                <a:ea typeface="华文行楷" panose="02010800040101010101" pitchFamily="2" charset="-122"/>
              </a:rPr>
              <a:t>运算符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D1F54067-3D8A-D8BF-4C93-1D4A8BA55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第二讲 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语言基础与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OOP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思想</a:t>
            </a:r>
          </a:p>
        </p:txBody>
      </p:sp>
      <p:sp>
        <p:nvSpPr>
          <p:cNvPr id="334852" name="Rectangle 4">
            <a:extLst>
              <a:ext uri="{FF2B5EF4-FFF2-40B4-BE49-F238E27FC236}">
                <a16:creationId xmlns:a16="http://schemas.microsoft.com/office/drawing/2014/main" id="{53B7A292-C453-1CAF-5544-ACB721302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950" y="2095500"/>
            <a:ext cx="7613650" cy="3638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09600" indent="-609600"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90600" indent="-53340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71600" indent="-4572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52600" indent="-3810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09800" indent="-3810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CC0000"/>
              </a:buClr>
              <a:buFont typeface="Wingdings" panose="05000000000000000000" pitchFamily="2" charset="2"/>
              <a:buChar char="u"/>
            </a:pPr>
            <a:r>
              <a:rPr lang="zh-CN" altLang="en-US" sz="2000">
                <a:solidFill>
                  <a:schemeClr val="tx1"/>
                </a:solidFill>
              </a:rPr>
              <a:t>算术运算符</a:t>
            </a:r>
          </a:p>
          <a:p>
            <a:pPr lvl="1">
              <a:buFontTx/>
              <a:buAutoNum type="circleNumDbPlain"/>
            </a:pPr>
            <a:r>
              <a:rPr lang="zh-CN" altLang="en-US" sz="1800">
                <a:solidFill>
                  <a:schemeClr val="tx1"/>
                </a:solidFill>
              </a:rPr>
              <a:t>双目运算符</a:t>
            </a:r>
          </a:p>
          <a:p>
            <a:pPr lvl="1">
              <a:buFontTx/>
              <a:buNone/>
            </a:pPr>
            <a:r>
              <a:rPr lang="zh-CN" altLang="en-US" sz="1600">
                <a:solidFill>
                  <a:schemeClr val="tx1"/>
                </a:solidFill>
              </a:rPr>
              <a:t>	</a:t>
            </a:r>
            <a:r>
              <a:rPr lang="en-US" altLang="zh-CN" sz="1600">
                <a:solidFill>
                  <a:schemeClr val="tx1"/>
                </a:solidFill>
              </a:rPr>
              <a:t>+</a:t>
            </a:r>
            <a:r>
              <a:rPr lang="zh-CN" altLang="en-US" sz="1600">
                <a:solidFill>
                  <a:schemeClr val="tx1"/>
                </a:solidFill>
              </a:rPr>
              <a:t>，－，</a:t>
            </a:r>
            <a:r>
              <a:rPr lang="en-US" altLang="zh-CN" sz="1600">
                <a:solidFill>
                  <a:schemeClr val="tx1"/>
                </a:solidFill>
                <a:sym typeface="Monotype Sorts" pitchFamily="2" charset="2"/>
              </a:rPr>
              <a:t>×</a:t>
            </a:r>
            <a:r>
              <a:rPr lang="zh-CN" altLang="en-US" sz="1600">
                <a:solidFill>
                  <a:schemeClr val="tx1"/>
                </a:solidFill>
                <a:sym typeface="Monotype Sorts" pitchFamily="2" charset="2"/>
              </a:rPr>
              <a:t>，</a:t>
            </a:r>
            <a:r>
              <a:rPr lang="en-US" altLang="zh-CN" sz="1600">
                <a:solidFill>
                  <a:schemeClr val="tx1"/>
                </a:solidFill>
                <a:sym typeface="Monotype Sorts" pitchFamily="2" charset="2"/>
              </a:rPr>
              <a:t>/</a:t>
            </a:r>
            <a:r>
              <a:rPr lang="zh-CN" altLang="en-US" sz="1600">
                <a:solidFill>
                  <a:schemeClr val="tx1"/>
                </a:solidFill>
                <a:sym typeface="Monotype Sorts" pitchFamily="2" charset="2"/>
              </a:rPr>
              <a:t>，</a:t>
            </a:r>
            <a:r>
              <a:rPr lang="en-US" altLang="zh-CN" sz="1600">
                <a:solidFill>
                  <a:schemeClr val="tx1"/>
                </a:solidFill>
                <a:sym typeface="Monotype Sorts" pitchFamily="2" charset="2"/>
              </a:rPr>
              <a:t>%</a:t>
            </a:r>
            <a:r>
              <a:rPr lang="zh-CN" altLang="en-US" sz="1600">
                <a:solidFill>
                  <a:schemeClr val="tx1"/>
                </a:solidFill>
                <a:sym typeface="Monotype Sorts" pitchFamily="2" charset="2"/>
              </a:rPr>
              <a:t>（取余）</a:t>
            </a:r>
          </a:p>
          <a:p>
            <a:pPr lvl="1">
              <a:buFontTx/>
              <a:buNone/>
            </a:pPr>
            <a:r>
              <a:rPr lang="zh-CN" altLang="en-US" sz="1600">
                <a:solidFill>
                  <a:schemeClr val="tx1"/>
                </a:solidFill>
                <a:sym typeface="Monotype Sorts" pitchFamily="2" charset="2"/>
              </a:rPr>
              <a:t>	 </a:t>
            </a:r>
            <a:r>
              <a:rPr lang="en-US" altLang="zh-CN" sz="1600">
                <a:solidFill>
                  <a:schemeClr val="tx1"/>
                </a:solidFill>
              </a:rPr>
              <a:t>+</a:t>
            </a:r>
            <a:r>
              <a:rPr lang="zh-CN" altLang="en-US" sz="1600">
                <a:solidFill>
                  <a:schemeClr val="tx1"/>
                </a:solidFill>
              </a:rPr>
              <a:t>号：可连接字符串</a:t>
            </a:r>
            <a:endParaRPr lang="zh-CN" altLang="en-US" sz="1600">
              <a:solidFill>
                <a:schemeClr val="tx1"/>
              </a:solidFill>
              <a:sym typeface="Monotype Sorts" pitchFamily="2" charset="2"/>
            </a:endParaRPr>
          </a:p>
          <a:p>
            <a:pPr lvl="1">
              <a:buFontTx/>
              <a:buAutoNum type="circleNumDbPlain" startAt="2"/>
            </a:pPr>
            <a:r>
              <a:rPr lang="zh-CN" altLang="en-US" sz="1800">
                <a:solidFill>
                  <a:schemeClr val="tx1"/>
                </a:solidFill>
              </a:rPr>
              <a:t>单目运算符（自运算符）</a:t>
            </a:r>
          </a:p>
          <a:p>
            <a:pPr lvl="2"/>
            <a:r>
              <a:rPr lang="en-US" altLang="zh-CN" sz="1600">
                <a:solidFill>
                  <a:schemeClr val="tx1"/>
                </a:solidFill>
              </a:rPr>
              <a:t>++</a:t>
            </a:r>
            <a:r>
              <a:rPr lang="zh-CN" altLang="en-US" sz="1600">
                <a:solidFill>
                  <a:schemeClr val="tx1"/>
                </a:solidFill>
              </a:rPr>
              <a:t>，</a:t>
            </a:r>
            <a:r>
              <a:rPr lang="en-US" altLang="zh-CN" sz="1600">
                <a:solidFill>
                  <a:schemeClr val="tx1"/>
                </a:solidFill>
              </a:rPr>
              <a:t>- -</a:t>
            </a:r>
            <a:r>
              <a:rPr lang="zh-CN" altLang="en-US" sz="1600">
                <a:solidFill>
                  <a:schemeClr val="tx1"/>
                </a:solidFill>
              </a:rPr>
              <a:t>，运算符的位置决定自运算的顺序</a:t>
            </a:r>
          </a:p>
          <a:p>
            <a:pPr lvl="2">
              <a:buFontTx/>
              <a:buNone/>
            </a:pPr>
            <a:r>
              <a:rPr lang="zh-CN" altLang="en-US" sz="1600">
                <a:solidFill>
                  <a:schemeClr val="tx1"/>
                </a:solidFill>
                <a:latin typeface="Bookman Old Style" panose="02050604050505020204" pitchFamily="18" charset="0"/>
              </a:rPr>
              <a:t>	</a:t>
            </a:r>
            <a:r>
              <a:rPr lang="en-US" altLang="zh-CN" sz="1600">
                <a:solidFill>
                  <a:schemeClr val="tx1"/>
                </a:solidFill>
                <a:latin typeface="Bookman Old Style" panose="02050604050505020204" pitchFamily="18" charset="0"/>
              </a:rPr>
              <a:t>a=3,b=5; c=(a++)*b;	a=?,c=?</a:t>
            </a:r>
          </a:p>
          <a:p>
            <a:pPr lvl="2"/>
            <a:r>
              <a:rPr lang="en-US" altLang="zh-CN" sz="1600">
                <a:solidFill>
                  <a:schemeClr val="tx1"/>
                </a:solidFill>
                <a:latin typeface="Bookman Old Style" panose="02050604050505020204" pitchFamily="18" charset="0"/>
              </a:rPr>
              <a:t>-</a:t>
            </a:r>
            <a:r>
              <a:rPr lang="zh-CN" altLang="en-US" sz="1600">
                <a:solidFill>
                  <a:schemeClr val="tx1"/>
                </a:solidFill>
                <a:latin typeface="Bookman Old Style" panose="02050604050505020204" pitchFamily="18" charset="0"/>
              </a:rPr>
              <a:t>，</a:t>
            </a:r>
            <a:r>
              <a:rPr lang="zh-CN" altLang="zh-CN" sz="1600">
                <a:solidFill>
                  <a:schemeClr val="tx1"/>
                </a:solidFill>
                <a:latin typeface="Bookman Old Style" panose="02050604050505020204" pitchFamily="18" charset="0"/>
              </a:rPr>
              <a:t>求相反数</a:t>
            </a:r>
            <a:endParaRPr lang="zh-CN" altLang="en-US" sz="160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u"/>
            </a:pPr>
            <a:r>
              <a:rPr lang="zh-CN" altLang="en-US" sz="2000">
                <a:solidFill>
                  <a:schemeClr val="tx1"/>
                </a:solidFill>
              </a:rPr>
              <a:t>关系运算符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1800">
                <a:solidFill>
                  <a:schemeClr val="tx1"/>
                </a:solidFill>
              </a:rPr>
              <a:t>对两运算量大小关系的比较，结果是布尔量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1800">
                <a:solidFill>
                  <a:schemeClr val="tx1"/>
                </a:solidFill>
              </a:rPr>
              <a:t>&gt;</a:t>
            </a:r>
            <a:r>
              <a:rPr lang="zh-CN" altLang="en-US" sz="1800">
                <a:solidFill>
                  <a:schemeClr val="tx1"/>
                </a:solidFill>
              </a:rPr>
              <a:t>，</a:t>
            </a:r>
            <a:r>
              <a:rPr lang="en-US" altLang="zh-CN" sz="1800">
                <a:solidFill>
                  <a:schemeClr val="tx1"/>
                </a:solidFill>
              </a:rPr>
              <a:t>&lt;</a:t>
            </a:r>
            <a:r>
              <a:rPr lang="zh-CN" altLang="en-US" sz="1800">
                <a:solidFill>
                  <a:schemeClr val="tx1"/>
                </a:solidFill>
              </a:rPr>
              <a:t>，</a:t>
            </a:r>
            <a:r>
              <a:rPr lang="en-US" altLang="zh-CN" sz="1800">
                <a:solidFill>
                  <a:schemeClr val="tx1"/>
                </a:solidFill>
              </a:rPr>
              <a:t>&gt;=</a:t>
            </a:r>
            <a:r>
              <a:rPr lang="zh-CN" altLang="en-US" sz="1800">
                <a:solidFill>
                  <a:schemeClr val="tx1"/>
                </a:solidFill>
              </a:rPr>
              <a:t>，</a:t>
            </a:r>
            <a:r>
              <a:rPr lang="en-US" altLang="zh-CN" sz="1800">
                <a:solidFill>
                  <a:schemeClr val="tx1"/>
                </a:solidFill>
              </a:rPr>
              <a:t>&lt;=</a:t>
            </a:r>
            <a:r>
              <a:rPr lang="zh-CN" altLang="en-US" sz="1800">
                <a:solidFill>
                  <a:schemeClr val="tx1"/>
                </a:solidFill>
              </a:rPr>
              <a:t>，</a:t>
            </a:r>
            <a:r>
              <a:rPr lang="en-US" altLang="zh-CN" sz="1800">
                <a:solidFill>
                  <a:schemeClr val="tx1"/>
                </a:solidFill>
              </a:rPr>
              <a:t>!=</a:t>
            </a:r>
            <a:r>
              <a:rPr lang="zh-CN" altLang="en-US" sz="1800">
                <a:solidFill>
                  <a:schemeClr val="tx1"/>
                </a:solidFill>
              </a:rPr>
              <a:t>，</a:t>
            </a:r>
            <a:r>
              <a:rPr lang="en-US" altLang="zh-CN" sz="1800">
                <a:solidFill>
                  <a:schemeClr val="tx1"/>
                </a:solidFill>
              </a:rPr>
              <a:t>= =</a:t>
            </a:r>
            <a:r>
              <a:rPr lang="zh-CN" altLang="en-US" sz="1800">
                <a:solidFill>
                  <a:schemeClr val="tx1"/>
                </a:solidFill>
              </a:rPr>
              <a:t>（与</a:t>
            </a:r>
            <a:r>
              <a:rPr lang="en-US" altLang="zh-CN" sz="1800">
                <a:solidFill>
                  <a:schemeClr val="tx1"/>
                </a:solidFill>
              </a:rPr>
              <a:t>=</a:t>
            </a:r>
            <a:r>
              <a:rPr lang="zh-CN" altLang="en-US" sz="1800">
                <a:solidFill>
                  <a:schemeClr val="tx1"/>
                </a:solidFill>
              </a:rPr>
              <a:t>不同）</a:t>
            </a:r>
            <a:endParaRPr lang="zh-CN" alt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灯片编号占位符 3">
            <a:extLst>
              <a:ext uri="{FF2B5EF4-FFF2-40B4-BE49-F238E27FC236}">
                <a16:creationId xmlns:a16="http://schemas.microsoft.com/office/drawing/2014/main" id="{F9934B7B-1EAF-D64E-0683-3955F3A4B3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C1E8786C-E3A8-4922-B947-F153E3686A33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FFED72A7-A9BA-875B-C36A-C54928883F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676275"/>
          </a:xfrm>
        </p:spPr>
        <p:txBody>
          <a:bodyPr/>
          <a:lstStyle/>
          <a:p>
            <a:pPr marL="609600" indent="-609600">
              <a:buClr>
                <a:schemeClr val="bg1"/>
              </a:buClr>
              <a:buFontTx/>
              <a:buAutoNum type="arabicPeriod" startAt="2"/>
              <a:tabLst>
                <a:tab pos="627063" algn="l"/>
                <a:tab pos="809625" algn="l"/>
              </a:tabLst>
            </a:pPr>
            <a:r>
              <a:rPr lang="en-US" altLang="zh-CN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>
                <a:solidFill>
                  <a:schemeClr val="bg1"/>
                </a:solidFill>
                <a:ea typeface="华文行楷" panose="02010800040101010101" pitchFamily="2" charset="-122"/>
              </a:rPr>
              <a:t>运算符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DE0C4799-9F37-2564-0A84-8D3658D48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第二讲 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语言基础与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OOP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思想</a:t>
            </a:r>
          </a:p>
        </p:txBody>
      </p:sp>
      <p:sp>
        <p:nvSpPr>
          <p:cNvPr id="335876" name="Rectangle 4">
            <a:extLst>
              <a:ext uri="{FF2B5EF4-FFF2-40B4-BE49-F238E27FC236}">
                <a16:creationId xmlns:a16="http://schemas.microsoft.com/office/drawing/2014/main" id="{4C63C373-886A-C2E1-BA02-0FED4A726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950" y="2095500"/>
            <a:ext cx="7878763" cy="3638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09600" indent="-609600"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90600" indent="-53340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71600" indent="-4572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52600" indent="-3810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09800" indent="-3810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CC0000"/>
              </a:buClr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tx1"/>
                </a:solidFill>
              </a:rPr>
              <a:t>逻辑运算符</a:t>
            </a:r>
          </a:p>
          <a:p>
            <a:pPr lvl="1"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chemeClr val="tx1"/>
                </a:solidFill>
              </a:rPr>
              <a:t>表示两布尔量的逻辑关系，结果仍为布尔量</a:t>
            </a:r>
          </a:p>
          <a:p>
            <a:pPr lvl="1"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chemeClr val="tx1"/>
                </a:solidFill>
              </a:rPr>
              <a:t>双目：（与、或）</a:t>
            </a:r>
          </a:p>
          <a:p>
            <a:pPr lvl="2">
              <a:buClr>
                <a:srgbClr val="CC000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rgbClr val="CC0000"/>
                </a:solidFill>
              </a:rPr>
              <a:t>非简洁运算符</a:t>
            </a:r>
            <a:r>
              <a:rPr lang="zh-CN" altLang="en-US" sz="1600" dirty="0">
                <a:solidFill>
                  <a:schemeClr val="tx1"/>
                </a:solidFill>
              </a:rPr>
              <a:t>：</a:t>
            </a:r>
            <a:r>
              <a:rPr lang="en-US" altLang="zh-CN" sz="1600" dirty="0">
                <a:solidFill>
                  <a:schemeClr val="tx1"/>
                </a:solidFill>
              </a:rPr>
              <a:t>&amp;</a:t>
            </a:r>
            <a:r>
              <a:rPr lang="zh-CN" altLang="en-US" sz="1600" dirty="0">
                <a:solidFill>
                  <a:schemeClr val="tx1"/>
                </a:solidFill>
              </a:rPr>
              <a:t>，</a:t>
            </a:r>
            <a:r>
              <a:rPr lang="en-US" altLang="zh-CN" sz="1600" dirty="0">
                <a:solidFill>
                  <a:schemeClr val="tx1"/>
                </a:solidFill>
              </a:rPr>
              <a:t>|	A&gt; B | f(A)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/>
                </a:solidFill>
              </a:rPr>
              <a:t>简洁运算符：</a:t>
            </a:r>
            <a:r>
              <a:rPr lang="en-US" altLang="zh-CN" sz="1600" dirty="0">
                <a:solidFill>
                  <a:schemeClr val="tx1"/>
                </a:solidFill>
              </a:rPr>
              <a:t>&amp;&amp;</a:t>
            </a:r>
            <a:r>
              <a:rPr lang="zh-CN" altLang="en-US" sz="1600" dirty="0">
                <a:solidFill>
                  <a:schemeClr val="tx1"/>
                </a:solidFill>
              </a:rPr>
              <a:t>，</a:t>
            </a:r>
            <a:r>
              <a:rPr lang="en-US" altLang="zh-CN" sz="1600" dirty="0">
                <a:solidFill>
                  <a:schemeClr val="tx1"/>
                </a:solidFill>
              </a:rPr>
              <a:t>||	A&gt; B || f(A)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chemeClr val="tx1"/>
                </a:solidFill>
              </a:rPr>
              <a:t>单目：！（否）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tx1"/>
                </a:solidFill>
              </a:rPr>
              <a:t>位运算符</a:t>
            </a:r>
            <a:r>
              <a:rPr lang="zh-CN" altLang="en-US" sz="2000">
                <a:solidFill>
                  <a:schemeClr val="tx1"/>
                </a:solidFill>
              </a:rPr>
              <a:t>（</a:t>
            </a:r>
            <a:r>
              <a:rPr lang="zh-CN" altLang="en-US" sz="1800">
                <a:solidFill>
                  <a:srgbClr val="FF0066"/>
                </a:solidFill>
              </a:rPr>
              <a:t>操作数为</a:t>
            </a:r>
            <a:r>
              <a:rPr lang="en-US" altLang="zh-CN" sz="1800">
                <a:solidFill>
                  <a:srgbClr val="FF0066"/>
                </a:solidFill>
              </a:rPr>
              <a:t>4</a:t>
            </a:r>
            <a:r>
              <a:rPr lang="zh-CN" altLang="en-US" sz="1800" dirty="0">
                <a:solidFill>
                  <a:srgbClr val="FF0066"/>
                </a:solidFill>
              </a:rPr>
              <a:t>个字节的</a:t>
            </a:r>
            <a:r>
              <a:rPr lang="en-US" altLang="zh-CN" sz="1800" dirty="0">
                <a:solidFill>
                  <a:srgbClr val="FF0066"/>
                </a:solidFill>
              </a:rPr>
              <a:t>int</a:t>
            </a:r>
            <a:r>
              <a:rPr lang="zh-CN" altLang="en-US" sz="1800" dirty="0">
                <a:solidFill>
                  <a:srgbClr val="FF0066"/>
                </a:solidFill>
              </a:rPr>
              <a:t>型</a:t>
            </a:r>
            <a:r>
              <a:rPr lang="zh-CN" altLang="en-US" sz="2000" dirty="0">
                <a:solidFill>
                  <a:schemeClr val="tx1"/>
                </a:solidFill>
              </a:rPr>
              <a:t>）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chemeClr val="tx1"/>
                </a:solidFill>
              </a:rPr>
              <a:t>按位运算：</a:t>
            </a:r>
            <a:r>
              <a:rPr lang="en-US" altLang="zh-CN" sz="1800" dirty="0">
                <a:solidFill>
                  <a:schemeClr val="tx1"/>
                </a:solidFill>
              </a:rPr>
              <a:t>~, </a:t>
            </a:r>
            <a:r>
              <a:rPr lang="en-US" altLang="zh-CN" sz="1800" dirty="0">
                <a:solidFill>
                  <a:srgbClr val="CC0000"/>
                </a:solidFill>
              </a:rPr>
              <a:t>&amp;, |,</a:t>
            </a:r>
            <a:r>
              <a:rPr lang="en-US" altLang="zh-CN" sz="1800" dirty="0">
                <a:solidFill>
                  <a:schemeClr val="tx1"/>
                </a:solidFill>
              </a:rPr>
              <a:t> ^     //</a:t>
            </a:r>
            <a:r>
              <a:rPr lang="zh-CN" altLang="en-US" sz="1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注意</a:t>
            </a:r>
            <a:r>
              <a:rPr lang="zh-CN" altLang="en-US" sz="1800" dirty="0">
                <a:solidFill>
                  <a:srgbClr val="FF0066"/>
                </a:solidFill>
              </a:rPr>
              <a:t>：</a:t>
            </a:r>
            <a:r>
              <a:rPr lang="zh-CN" altLang="en-US" sz="1800" dirty="0">
                <a:solidFill>
                  <a:schemeClr val="tx1"/>
                </a:solidFill>
              </a:rPr>
              <a:t>计算机中以</a:t>
            </a:r>
            <a:r>
              <a:rPr lang="zh-CN" altLang="en-US" sz="1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补码</a:t>
            </a:r>
            <a:r>
              <a:rPr lang="zh-CN" altLang="en-US" sz="1800" dirty="0">
                <a:solidFill>
                  <a:schemeClr val="tx1"/>
                </a:solidFill>
              </a:rPr>
              <a:t>形式存放数的。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chemeClr val="tx1"/>
                </a:solidFill>
              </a:rPr>
              <a:t>移位运算： </a:t>
            </a:r>
            <a:r>
              <a:rPr lang="zh-CN" altLang="zh-CN" sz="1600" dirty="0">
                <a:solidFill>
                  <a:schemeClr val="tx1"/>
                </a:solidFill>
              </a:rPr>
              <a:t>&lt;&lt;</a:t>
            </a:r>
            <a:r>
              <a:rPr lang="en-US" altLang="zh-CN" sz="1600" dirty="0">
                <a:solidFill>
                  <a:schemeClr val="tx1"/>
                </a:solidFill>
              </a:rPr>
              <a:t>(</a:t>
            </a:r>
            <a:r>
              <a:rPr lang="zh-CN" altLang="en-US" sz="1600" dirty="0">
                <a:solidFill>
                  <a:schemeClr val="tx1"/>
                </a:solidFill>
              </a:rPr>
              <a:t>补零</a:t>
            </a:r>
            <a:r>
              <a:rPr lang="en-US" altLang="zh-CN" sz="1600" dirty="0">
                <a:solidFill>
                  <a:schemeClr val="tx1"/>
                </a:solidFill>
              </a:rPr>
              <a:t>)</a:t>
            </a:r>
            <a:r>
              <a:rPr lang="zh-CN" altLang="zh-CN" sz="1600" dirty="0">
                <a:solidFill>
                  <a:schemeClr val="tx1"/>
                </a:solidFill>
              </a:rPr>
              <a:t>，&gt;&gt;</a:t>
            </a:r>
            <a:r>
              <a:rPr lang="zh-CN" altLang="en-US" sz="1600" dirty="0">
                <a:solidFill>
                  <a:schemeClr val="tx1"/>
                </a:solidFill>
              </a:rPr>
              <a:t>（补符号位）</a:t>
            </a:r>
            <a:r>
              <a:rPr lang="zh-CN" altLang="zh-CN" sz="1600" dirty="0">
                <a:solidFill>
                  <a:schemeClr val="tx1"/>
                </a:solidFill>
              </a:rPr>
              <a:t>，&gt;&gt;&gt;</a:t>
            </a:r>
            <a:r>
              <a:rPr lang="zh-CN" altLang="en-US" sz="1600" dirty="0">
                <a:solidFill>
                  <a:schemeClr val="tx1"/>
                </a:solidFill>
              </a:rPr>
              <a:t>（</a:t>
            </a:r>
            <a:r>
              <a:rPr lang="zh-CN" altLang="zh-CN" sz="1600" dirty="0">
                <a:solidFill>
                  <a:srgbClr val="CC0000"/>
                </a:solidFill>
              </a:rPr>
              <a:t>不带符号右移</a:t>
            </a:r>
            <a:r>
              <a:rPr lang="zh-CN" altLang="en-US" sz="1600" dirty="0">
                <a:solidFill>
                  <a:srgbClr val="CC0000"/>
                </a:solidFill>
              </a:rPr>
              <a:t>补零</a:t>
            </a:r>
            <a:r>
              <a:rPr lang="zh-CN" altLang="en-US" sz="1600" dirty="0">
                <a:solidFill>
                  <a:schemeClr val="tx1"/>
                </a:solidFill>
              </a:rPr>
              <a:t>）例：</a:t>
            </a:r>
            <a:endParaRPr lang="zh-CN" altLang="zh-CN" sz="160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zh-CN" altLang="en-US" sz="1400" dirty="0">
                <a:solidFill>
                  <a:schemeClr val="tx1"/>
                </a:solidFill>
              </a:rPr>
              <a:t>　　 </a:t>
            </a:r>
            <a:r>
              <a:rPr lang="en-US" altLang="zh-CN" sz="1400" dirty="0">
                <a:solidFill>
                  <a:schemeClr val="tx1"/>
                </a:solidFill>
              </a:rPr>
              <a:t>x		</a:t>
            </a:r>
            <a:r>
              <a:rPr lang="zh-CN" altLang="en-US" sz="1400" dirty="0">
                <a:solidFill>
                  <a:schemeClr val="tx1"/>
                </a:solidFill>
              </a:rPr>
              <a:t>二进制表示	         </a:t>
            </a:r>
            <a:r>
              <a:rPr lang="en-US" altLang="zh-CN" sz="1400" dirty="0">
                <a:solidFill>
                  <a:schemeClr val="tx1"/>
                </a:solidFill>
              </a:rPr>
              <a:t>x &lt;&lt; 2	  x &gt;&gt; 2		 x &gt;&gt;&gt; 2	</a:t>
            </a:r>
          </a:p>
          <a:p>
            <a:pPr>
              <a:buFontTx/>
              <a:buNone/>
            </a:pPr>
            <a:r>
              <a:rPr lang="zh-CN" altLang="en-US" sz="1400" dirty="0">
                <a:solidFill>
                  <a:schemeClr val="tx1"/>
                </a:solidFill>
              </a:rPr>
              <a:t>　　</a:t>
            </a:r>
            <a:r>
              <a:rPr lang="en-US" altLang="zh-CN" sz="1400" dirty="0">
                <a:solidFill>
                  <a:schemeClr val="tx1"/>
                </a:solidFill>
              </a:rPr>
              <a:t>30		00011110	      01111000	00000111		00000111</a:t>
            </a:r>
          </a:p>
          <a:p>
            <a:pPr>
              <a:buFontTx/>
              <a:buNone/>
            </a:pPr>
            <a:r>
              <a:rPr lang="zh-CN" altLang="en-US" sz="1400" dirty="0">
                <a:solidFill>
                  <a:schemeClr val="tx1"/>
                </a:solidFill>
              </a:rPr>
              <a:t>　　</a:t>
            </a:r>
            <a:r>
              <a:rPr lang="en-US" altLang="zh-CN" sz="1400" dirty="0">
                <a:solidFill>
                  <a:schemeClr val="tx1"/>
                </a:solidFill>
              </a:rPr>
              <a:t>-17	11101111	      10111100	11111011		11111011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3">
            <a:extLst>
              <a:ext uri="{FF2B5EF4-FFF2-40B4-BE49-F238E27FC236}">
                <a16:creationId xmlns:a16="http://schemas.microsoft.com/office/drawing/2014/main" id="{AE2BAF78-674F-255C-87C3-338C430EB2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66D21FDA-55FB-4B8D-9D5F-3DF00EA06E07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id="{37A8653B-A6F3-E5EF-F691-70346D3212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92275" y="2528888"/>
            <a:ext cx="5832475" cy="539750"/>
          </a:xfrm>
          <a:solidFill>
            <a:srgbClr val="FFFFFF"/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rgbClr val="0033CC"/>
              </a:buClr>
              <a:buFontTx/>
              <a:buAutoNum type="arabicPeriod"/>
              <a:tabLst>
                <a:tab pos="627063" algn="l"/>
                <a:tab pos="809625" algn="l"/>
              </a:tabLst>
            </a:pPr>
            <a:r>
              <a:rPr lang="en-US" altLang="zh-CN">
                <a:solidFill>
                  <a:schemeClr val="tx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>
                <a:solidFill>
                  <a:schemeClr val="tx1"/>
                </a:solidFill>
                <a:ea typeface="华文行楷" panose="02010800040101010101" pitchFamily="2" charset="-122"/>
              </a:rPr>
              <a:t>发展历程</a:t>
            </a:r>
          </a:p>
        </p:txBody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8033F35C-2959-D5CB-7D4D-01A3B0C2F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第一讲 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Java 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语言概述</a:t>
            </a:r>
          </a:p>
        </p:txBody>
      </p:sp>
      <p:sp>
        <p:nvSpPr>
          <p:cNvPr id="250884" name="Rectangle 4">
            <a:extLst>
              <a:ext uri="{FF2B5EF4-FFF2-40B4-BE49-F238E27FC236}">
                <a16:creationId xmlns:a16="http://schemas.microsoft.com/office/drawing/2014/main" id="{86B25E22-3F88-D762-C372-A11A16E9C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3176588"/>
            <a:ext cx="5832475" cy="539750"/>
          </a:xfrm>
          <a:prstGeom prst="rect">
            <a:avLst/>
          </a:prstGeom>
          <a:solidFill>
            <a:srgbClr val="FFFFFF"/>
          </a:solidFill>
          <a:ln w="22225">
            <a:solidFill>
              <a:srgbClr val="FF0000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>
            <a:lvl1pPr marL="609600" indent="-6096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4863" indent="-5334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644650" indent="-4572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205038" indent="-3810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765425" indent="-381000">
              <a:spcBef>
                <a:spcPct val="20000"/>
              </a:spcBef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2226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6798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1370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5942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0033CC"/>
              </a:buClr>
              <a:buFontTx/>
              <a:buAutoNum type="arabicPeriod" startAt="2"/>
            </a:pPr>
            <a:r>
              <a:rPr lang="en-US" altLang="zh-CN">
                <a:solidFill>
                  <a:schemeClr val="tx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>
                <a:solidFill>
                  <a:schemeClr val="tx1"/>
                </a:solidFill>
                <a:ea typeface="华文行楷" panose="02010800040101010101" pitchFamily="2" charset="-122"/>
              </a:rPr>
              <a:t>实质特征</a:t>
            </a:r>
          </a:p>
        </p:txBody>
      </p:sp>
      <p:sp>
        <p:nvSpPr>
          <p:cNvPr id="250885" name="Rectangle 5">
            <a:extLst>
              <a:ext uri="{FF2B5EF4-FFF2-40B4-BE49-F238E27FC236}">
                <a16:creationId xmlns:a16="http://schemas.microsoft.com/office/drawing/2014/main" id="{AF0331FA-08A4-CD5A-6CD6-0451074E0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3825875"/>
            <a:ext cx="5832475" cy="539750"/>
          </a:xfrm>
          <a:prstGeom prst="rect">
            <a:avLst/>
          </a:prstGeom>
          <a:solidFill>
            <a:srgbClr val="FFFFFF"/>
          </a:solidFill>
          <a:ln w="22225">
            <a:solidFill>
              <a:srgbClr val="FF0000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>
            <a:lvl1pPr marL="609600" indent="-6096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4863" indent="-5334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644650" indent="-4572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205038" indent="-3810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765425" indent="-381000">
              <a:spcBef>
                <a:spcPct val="20000"/>
              </a:spcBef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2226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6798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1370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5942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0033CC"/>
              </a:buClr>
              <a:buFontTx/>
              <a:buAutoNum type="arabicPeriod" startAt="3"/>
            </a:pPr>
            <a:r>
              <a:rPr lang="en-US" altLang="zh-CN">
                <a:solidFill>
                  <a:schemeClr val="tx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>
                <a:solidFill>
                  <a:schemeClr val="tx1"/>
                </a:solidFill>
                <a:ea typeface="华文行楷" panose="02010800040101010101" pitchFamily="2" charset="-122"/>
              </a:rPr>
              <a:t>工作方式</a:t>
            </a:r>
          </a:p>
        </p:txBody>
      </p:sp>
      <p:sp>
        <p:nvSpPr>
          <p:cNvPr id="250886" name="Rectangle 6">
            <a:extLst>
              <a:ext uri="{FF2B5EF4-FFF2-40B4-BE49-F238E27FC236}">
                <a16:creationId xmlns:a16="http://schemas.microsoft.com/office/drawing/2014/main" id="{6881EB0B-3B99-CBC6-7B84-5CD8E9DAE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4473575"/>
            <a:ext cx="5832475" cy="539750"/>
          </a:xfrm>
          <a:prstGeom prst="rect">
            <a:avLst/>
          </a:prstGeom>
          <a:solidFill>
            <a:srgbClr val="FFFFFF"/>
          </a:solidFill>
          <a:ln w="22225">
            <a:solidFill>
              <a:srgbClr val="FF0000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>
            <a:lvl1pPr marL="609600" indent="-6096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4863" indent="-5334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644650" indent="-4572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205038" indent="-3810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765425" indent="-381000">
              <a:spcBef>
                <a:spcPct val="20000"/>
              </a:spcBef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2226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6798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1370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5942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0033CC"/>
              </a:buClr>
              <a:buFontTx/>
              <a:buAutoNum type="arabicPeriod" startAt="4"/>
            </a:pPr>
            <a:r>
              <a:rPr lang="en-US" altLang="zh-CN">
                <a:solidFill>
                  <a:schemeClr val="tx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>
                <a:solidFill>
                  <a:schemeClr val="tx1"/>
                </a:solidFill>
                <a:ea typeface="华文行楷" panose="02010800040101010101" pitchFamily="2" charset="-122"/>
              </a:rPr>
              <a:t>开发工具</a:t>
            </a:r>
          </a:p>
        </p:txBody>
      </p:sp>
      <p:sp>
        <p:nvSpPr>
          <p:cNvPr id="250887" name="Rectangle 7">
            <a:extLst>
              <a:ext uri="{FF2B5EF4-FFF2-40B4-BE49-F238E27FC236}">
                <a16:creationId xmlns:a16="http://schemas.microsoft.com/office/drawing/2014/main" id="{8FF74F79-6FA0-4374-8493-6FEEBFF23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5129213"/>
            <a:ext cx="5832475" cy="539750"/>
          </a:xfrm>
          <a:prstGeom prst="rect">
            <a:avLst/>
          </a:prstGeom>
          <a:solidFill>
            <a:srgbClr val="FFFFFF"/>
          </a:solidFill>
          <a:ln w="22225">
            <a:solidFill>
              <a:srgbClr val="FF0000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>
            <a:lvl1pPr marL="609600" indent="-6096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4863" indent="-5334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644650" indent="-4572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205038" indent="-3810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765425" indent="-381000">
              <a:spcBef>
                <a:spcPct val="20000"/>
              </a:spcBef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2226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6798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1370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5942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0033CC"/>
              </a:buClr>
              <a:buFontTx/>
              <a:buAutoNum type="arabicPeriod" startAt="5"/>
            </a:pPr>
            <a:r>
              <a:rPr lang="en-US" altLang="zh-CN">
                <a:solidFill>
                  <a:schemeClr val="tx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>
                <a:solidFill>
                  <a:schemeClr val="tx1"/>
                </a:solidFill>
                <a:ea typeface="华文行楷" panose="02010800040101010101" pitchFamily="2" charset="-122"/>
              </a:rPr>
              <a:t>程序结构</a:t>
            </a:r>
          </a:p>
        </p:txBody>
      </p:sp>
      <p:sp>
        <p:nvSpPr>
          <p:cNvPr id="250888" name="Rectangle 8">
            <a:extLst>
              <a:ext uri="{FF2B5EF4-FFF2-40B4-BE49-F238E27FC236}">
                <a16:creationId xmlns:a16="http://schemas.microsoft.com/office/drawing/2014/main" id="{0C6048FC-4E80-579D-2F0F-C9EABD466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881188"/>
            <a:ext cx="2736850" cy="5397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22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4863" indent="-5334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644650" indent="-4572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205038" indent="-3810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765425" indent="-381000">
              <a:spcBef>
                <a:spcPct val="20000"/>
              </a:spcBef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2226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6798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1370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5942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Clr>
                <a:srgbClr val="0033CC"/>
              </a:buClr>
              <a:buFontTx/>
              <a:buNone/>
            </a:pPr>
            <a:r>
              <a:rPr lang="zh-CN" altLang="en-US" sz="2800">
                <a:solidFill>
                  <a:srgbClr val="CC0000"/>
                </a:solidFill>
                <a:ea typeface="黑体" panose="02010609060101010101" pitchFamily="49" charset="-122"/>
              </a:rPr>
              <a:t>本讲主要内容：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0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0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088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088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0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0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2" grpId="0" build="p" animBg="1"/>
      <p:bldP spid="250883" grpId="0"/>
      <p:bldP spid="250884" grpId="0" animBg="1"/>
      <p:bldP spid="250885" grpId="0" animBg="1"/>
      <p:bldP spid="250886" grpId="0" animBg="1"/>
      <p:bldP spid="250887" grpId="0" animBg="1"/>
      <p:bldP spid="25088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灯片编号占位符 3">
            <a:extLst>
              <a:ext uri="{FF2B5EF4-FFF2-40B4-BE49-F238E27FC236}">
                <a16:creationId xmlns:a16="http://schemas.microsoft.com/office/drawing/2014/main" id="{EF32034A-F687-757A-329F-08BE68DA16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6B01D699-019A-4872-B5A5-835C9B21C307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AFD45DC7-2E53-C734-F78A-800A431D22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676275"/>
          </a:xfrm>
        </p:spPr>
        <p:txBody>
          <a:bodyPr/>
          <a:lstStyle/>
          <a:p>
            <a:pPr marL="609600" indent="-609600">
              <a:buClr>
                <a:schemeClr val="bg1"/>
              </a:buClr>
              <a:buFontTx/>
              <a:buAutoNum type="arabicPeriod" startAt="2"/>
              <a:tabLst>
                <a:tab pos="627063" algn="l"/>
                <a:tab pos="809625" algn="l"/>
              </a:tabLst>
            </a:pPr>
            <a:r>
              <a:rPr lang="en-US" altLang="zh-CN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>
                <a:solidFill>
                  <a:schemeClr val="bg1"/>
                </a:solidFill>
                <a:ea typeface="华文行楷" panose="02010800040101010101" pitchFamily="2" charset="-122"/>
              </a:rPr>
              <a:t>运算符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7B8107D4-0BBE-1EFD-85D3-28D446FF0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第二讲 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语言基础与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OOP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思想</a:t>
            </a:r>
          </a:p>
        </p:txBody>
      </p:sp>
      <p:sp>
        <p:nvSpPr>
          <p:cNvPr id="336900" name="Rectangle 4">
            <a:extLst>
              <a:ext uri="{FF2B5EF4-FFF2-40B4-BE49-F238E27FC236}">
                <a16:creationId xmlns:a16="http://schemas.microsoft.com/office/drawing/2014/main" id="{12F6D941-E9CC-62B2-BB1C-F821E0C3E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950" y="2095500"/>
            <a:ext cx="7662863" cy="3781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09600" indent="-609600"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90600" indent="-53340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71600" indent="-4572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52600" indent="-3810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09800" indent="-3810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CC0000"/>
              </a:buClr>
              <a:buFont typeface="Wingdings" panose="05000000000000000000" pitchFamily="2" charset="2"/>
              <a:buChar char="u"/>
            </a:pPr>
            <a:r>
              <a:rPr lang="zh-CN" altLang="en-US" sz="2000">
                <a:solidFill>
                  <a:schemeClr val="tx1"/>
                </a:solidFill>
              </a:rPr>
              <a:t>三目条件运算符（？：）</a:t>
            </a:r>
          </a:p>
          <a:p>
            <a:pPr lvl="1">
              <a:buFontTx/>
              <a:buNone/>
            </a:pPr>
            <a:r>
              <a:rPr lang="en-US" altLang="zh-CN" sz="1800">
                <a:solidFill>
                  <a:schemeClr val="tx1"/>
                </a:solidFill>
              </a:rPr>
              <a:t>D=</a:t>
            </a:r>
            <a:r>
              <a:rPr lang="zh-CN" altLang="zh-CN" sz="1800">
                <a:solidFill>
                  <a:schemeClr val="tx1"/>
                </a:solidFill>
              </a:rPr>
              <a:t>表达式</a:t>
            </a:r>
            <a:r>
              <a:rPr lang="en-US" altLang="zh-CN" sz="1800">
                <a:solidFill>
                  <a:schemeClr val="tx1"/>
                </a:solidFill>
              </a:rPr>
              <a:t>A</a:t>
            </a:r>
            <a:r>
              <a:rPr lang="zh-CN" altLang="en-US" sz="1800">
                <a:solidFill>
                  <a:schemeClr val="tx1"/>
                </a:solidFill>
              </a:rPr>
              <a:t>？表达式</a:t>
            </a:r>
            <a:r>
              <a:rPr lang="en-US" altLang="zh-CN" sz="1800">
                <a:solidFill>
                  <a:schemeClr val="tx1"/>
                </a:solidFill>
              </a:rPr>
              <a:t>B</a:t>
            </a:r>
            <a:r>
              <a:rPr lang="zh-CN" altLang="en-US" sz="1800">
                <a:solidFill>
                  <a:schemeClr val="tx1"/>
                </a:solidFill>
              </a:rPr>
              <a:t>：表达式</a:t>
            </a:r>
            <a:r>
              <a:rPr lang="en-US" altLang="zh-CN" sz="1800">
                <a:solidFill>
                  <a:schemeClr val="tx1"/>
                </a:solidFill>
              </a:rPr>
              <a:t>C	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1800">
                <a:solidFill>
                  <a:schemeClr val="tx1"/>
                </a:solidFill>
              </a:rPr>
              <a:t>A</a:t>
            </a:r>
            <a:r>
              <a:rPr lang="zh-CN" altLang="en-US" sz="1800">
                <a:solidFill>
                  <a:schemeClr val="tx1"/>
                </a:solidFill>
              </a:rPr>
              <a:t>为真，返回表达式</a:t>
            </a:r>
            <a:r>
              <a:rPr lang="en-US" altLang="zh-CN" sz="1800">
                <a:solidFill>
                  <a:schemeClr val="tx1"/>
                </a:solidFill>
              </a:rPr>
              <a:t>B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1800">
                <a:solidFill>
                  <a:schemeClr val="tx1"/>
                </a:solidFill>
              </a:rPr>
              <a:t>A</a:t>
            </a:r>
            <a:r>
              <a:rPr lang="zh-CN" altLang="en-US" sz="1800">
                <a:solidFill>
                  <a:schemeClr val="tx1"/>
                </a:solidFill>
              </a:rPr>
              <a:t>为假，返回表达式</a:t>
            </a:r>
            <a:r>
              <a:rPr lang="en-US" altLang="zh-CN" sz="1800">
                <a:solidFill>
                  <a:schemeClr val="tx1"/>
                </a:solidFill>
              </a:rPr>
              <a:t>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1800">
                <a:solidFill>
                  <a:schemeClr val="tx1"/>
                </a:solidFill>
              </a:rPr>
              <a:t>总是返回</a:t>
            </a:r>
            <a:r>
              <a:rPr lang="en-US" altLang="zh-CN" sz="1800">
                <a:solidFill>
                  <a:schemeClr val="tx1"/>
                </a:solidFill>
              </a:rPr>
              <a:t>B</a:t>
            </a:r>
            <a:r>
              <a:rPr lang="zh-CN" altLang="en-US" sz="1800">
                <a:solidFill>
                  <a:schemeClr val="tx1"/>
                </a:solidFill>
              </a:rPr>
              <a:t>，</a:t>
            </a:r>
            <a:r>
              <a:rPr lang="en-US" altLang="zh-CN" sz="1800">
                <a:solidFill>
                  <a:schemeClr val="tx1"/>
                </a:solidFill>
              </a:rPr>
              <a:t>C</a:t>
            </a:r>
            <a:r>
              <a:rPr lang="zh-CN" altLang="en-US" sz="1800">
                <a:solidFill>
                  <a:schemeClr val="tx1"/>
                </a:solidFill>
              </a:rPr>
              <a:t>中的长类型</a:t>
            </a:r>
          </a:p>
          <a:p>
            <a:pPr>
              <a:buFontTx/>
              <a:buNone/>
            </a:pPr>
            <a:r>
              <a:rPr lang="zh-CN" altLang="en-US" sz="1600">
                <a:solidFill>
                  <a:schemeClr val="tx1"/>
                </a:solidFill>
              </a:rPr>
              <a:t>　　例：	</a:t>
            </a:r>
            <a:r>
              <a:rPr lang="en-US" altLang="en-US" sz="1600">
                <a:solidFill>
                  <a:schemeClr val="tx1"/>
                </a:solidFill>
              </a:rPr>
              <a:t>int x=5, y=8; long z=2;</a:t>
            </a:r>
          </a:p>
          <a:p>
            <a:pPr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		long k=x&gt;3?y:z;</a:t>
            </a:r>
            <a:r>
              <a:rPr lang="en-US" altLang="zh-CN" sz="1600">
                <a:solidFill>
                  <a:schemeClr val="tx1"/>
                </a:solidFill>
              </a:rPr>
              <a:t>     </a:t>
            </a:r>
            <a:r>
              <a:rPr lang="en-US" altLang="en-US" sz="1600">
                <a:solidFill>
                  <a:schemeClr val="tx1"/>
                </a:solidFill>
              </a:rPr>
              <a:t>	</a:t>
            </a:r>
            <a:r>
              <a:rPr lang="en-US" altLang="en-US" sz="1600">
                <a:solidFill>
                  <a:schemeClr val="bg1"/>
                </a:solidFill>
              </a:rPr>
              <a:t>//8</a:t>
            </a:r>
            <a:r>
              <a:rPr lang="zh-CN" altLang="en-US" sz="1600">
                <a:solidFill>
                  <a:schemeClr val="bg1"/>
                </a:solidFill>
              </a:rPr>
              <a:t>（</a:t>
            </a:r>
            <a:r>
              <a:rPr lang="en-US" altLang="zh-CN" sz="1600">
                <a:solidFill>
                  <a:schemeClr val="bg1"/>
                </a:solidFill>
              </a:rPr>
              <a:t>long</a:t>
            </a:r>
            <a:r>
              <a:rPr lang="zh-CN" altLang="en-US" sz="1600">
                <a:solidFill>
                  <a:schemeClr val="bg1"/>
                </a:solidFill>
              </a:rPr>
              <a:t>）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u"/>
            </a:pPr>
            <a:r>
              <a:rPr lang="zh-CN" altLang="en-US" sz="2000">
                <a:solidFill>
                  <a:schemeClr val="tx1"/>
                </a:solidFill>
              </a:rPr>
              <a:t>合并运算符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1800">
                <a:solidFill>
                  <a:schemeClr val="tx1"/>
                </a:solidFill>
              </a:rPr>
              <a:t>假设二元运算符</a:t>
            </a:r>
            <a:r>
              <a:rPr lang="en-US" altLang="zh-CN" sz="1800">
                <a:solidFill>
                  <a:schemeClr val="tx1"/>
                </a:solidFill>
              </a:rPr>
              <a:t>@=</a:t>
            </a:r>
            <a:r>
              <a:rPr lang="zh-CN" altLang="en-US" sz="1800">
                <a:solidFill>
                  <a:schemeClr val="tx1"/>
                </a:solidFill>
              </a:rPr>
              <a:t>，</a:t>
            </a:r>
            <a:r>
              <a:rPr lang="en-US" altLang="zh-CN" sz="1800">
                <a:solidFill>
                  <a:schemeClr val="tx1"/>
                </a:solidFill>
              </a:rPr>
              <a:t>a@=b</a:t>
            </a:r>
            <a:r>
              <a:rPr lang="zh-CN" altLang="en-US" sz="1800">
                <a:solidFill>
                  <a:schemeClr val="tx1"/>
                </a:solidFill>
              </a:rPr>
              <a:t>即</a:t>
            </a:r>
            <a:r>
              <a:rPr lang="en-US" altLang="en-US" sz="1800">
                <a:solidFill>
                  <a:schemeClr val="tx1"/>
                </a:solidFill>
              </a:rPr>
              <a:t>a=a@b</a:t>
            </a:r>
            <a:r>
              <a:rPr lang="en-US" altLang="zh-CN" sz="1800">
                <a:solidFill>
                  <a:schemeClr val="tx1"/>
                </a:solidFill>
              </a:rPr>
              <a:t> </a:t>
            </a:r>
            <a:r>
              <a:rPr lang="zh-CN" altLang="en-US" sz="1800">
                <a:solidFill>
                  <a:schemeClr val="tx1"/>
                </a:solidFill>
              </a:rPr>
              <a:t>　如：</a:t>
            </a:r>
            <a:r>
              <a:rPr lang="en-US" altLang="zh-CN" sz="1800">
                <a:solidFill>
                  <a:schemeClr val="tx1"/>
                </a:solidFill>
                <a:sym typeface="Monotype Sorts" pitchFamily="2" charset="2"/>
              </a:rPr>
              <a:t>a+=b   a = a + b;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u"/>
            </a:pPr>
            <a:r>
              <a:rPr lang="zh-CN" altLang="en-US" sz="2000">
                <a:solidFill>
                  <a:schemeClr val="tx1"/>
                </a:solidFill>
                <a:sym typeface="Monotype Sorts" pitchFamily="2" charset="2"/>
              </a:rPr>
              <a:t>运算符的优先级　｜　算术→关系→ 逻辑；　</a:t>
            </a:r>
            <a:r>
              <a:rPr lang="zh-CN" altLang="en-US" sz="2000">
                <a:solidFill>
                  <a:schemeClr val="tx1"/>
                </a:solidFill>
              </a:rPr>
              <a:t>括号最优先</a:t>
            </a:r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u"/>
            </a:pPr>
            <a:r>
              <a:rPr lang="zh-CN" altLang="en-US" sz="2000">
                <a:solidFill>
                  <a:schemeClr val="tx1"/>
                </a:solidFill>
                <a:sym typeface="Monotype Sorts" pitchFamily="2" charset="2"/>
              </a:rPr>
              <a:t>注释</a:t>
            </a:r>
            <a:r>
              <a:rPr lang="zh-CN" altLang="en-US" sz="2400">
                <a:solidFill>
                  <a:schemeClr val="tx1"/>
                </a:solidFill>
              </a:rPr>
              <a:t>	</a:t>
            </a:r>
            <a:r>
              <a:rPr lang="en-US" altLang="zh-CN" sz="2000">
                <a:solidFill>
                  <a:schemeClr val="tx1"/>
                </a:solidFill>
              </a:rPr>
              <a:t>//</a:t>
            </a:r>
            <a:r>
              <a:rPr lang="zh-CN" altLang="en-US" sz="2000">
                <a:solidFill>
                  <a:schemeClr val="tx1"/>
                </a:solidFill>
              </a:rPr>
              <a:t>行注释		</a:t>
            </a:r>
            <a:r>
              <a:rPr lang="en-US" altLang="zh-CN" sz="2000">
                <a:solidFill>
                  <a:schemeClr val="tx1"/>
                </a:solidFill>
              </a:rPr>
              <a:t>/*	*/	</a:t>
            </a:r>
            <a:r>
              <a:rPr lang="zh-CN" altLang="en-US" sz="2000">
                <a:solidFill>
                  <a:schemeClr val="tx1"/>
                </a:solidFill>
              </a:rPr>
              <a:t>块注释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690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690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690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690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6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6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6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6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6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6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6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6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6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6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6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6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6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6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6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6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6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6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6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6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6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6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6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6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6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6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6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6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69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69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69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69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69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69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69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69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69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69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69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69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69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69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69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69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00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灯片编号占位符 3">
            <a:extLst>
              <a:ext uri="{FF2B5EF4-FFF2-40B4-BE49-F238E27FC236}">
                <a16:creationId xmlns:a16="http://schemas.microsoft.com/office/drawing/2014/main" id="{91177A28-2F20-E1D1-7FDB-BED9A63035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88BC91BC-CAF4-44A4-975D-F11C0FE5B460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37922" name="Rectangle 2">
            <a:extLst>
              <a:ext uri="{FF2B5EF4-FFF2-40B4-BE49-F238E27FC236}">
                <a16:creationId xmlns:a16="http://schemas.microsoft.com/office/drawing/2014/main" id="{CB88BAAC-EC86-3E1C-A436-25DD495159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4276725"/>
          </a:xfrm>
        </p:spPr>
        <p:txBody>
          <a:bodyPr/>
          <a:lstStyle/>
          <a:p>
            <a:pPr marL="609600" indent="-609600">
              <a:buClr>
                <a:schemeClr val="bg1"/>
              </a:buClr>
              <a:buFontTx/>
              <a:buAutoNum type="arabicPeriod" startAt="3"/>
              <a:tabLst>
                <a:tab pos="627063" algn="l"/>
                <a:tab pos="809625" algn="l"/>
              </a:tabLst>
            </a:pPr>
            <a:r>
              <a:rPr lang="en-US" altLang="zh-CN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>
                <a:solidFill>
                  <a:schemeClr val="bg1"/>
                </a:solidFill>
                <a:ea typeface="华文行楷" panose="02010800040101010101" pitchFamily="2" charset="-122"/>
              </a:rPr>
              <a:t>流程控制语句</a:t>
            </a:r>
          </a:p>
          <a:p>
            <a:pPr marL="609600" indent="-609600">
              <a:buClr>
                <a:schemeClr val="bg1"/>
              </a:buClr>
              <a:buFontTx/>
              <a:buNone/>
              <a:tabLst>
                <a:tab pos="627063" algn="l"/>
                <a:tab pos="809625" algn="l"/>
              </a:tabLst>
            </a:pPr>
            <a:r>
              <a:rPr lang="zh-CN" altLang="en-US" sz="2400">
                <a:solidFill>
                  <a:schemeClr val="bg1"/>
                </a:solidFill>
              </a:rPr>
              <a:t>	结构化程序设计的三种基本控制语句</a:t>
            </a:r>
          </a:p>
          <a:p>
            <a:pPr marL="804863" lvl="1" indent="-5334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顺序结构</a:t>
            </a:r>
          </a:p>
          <a:p>
            <a:pPr marL="804863" lvl="1" indent="-5334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分支结构</a:t>
            </a:r>
          </a:p>
          <a:p>
            <a:pPr marL="804863" lvl="1" indent="-5334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循环结构</a:t>
            </a: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AutoNum type="circleNumDbPlain"/>
              <a:tabLst>
                <a:tab pos="627063" algn="l"/>
                <a:tab pos="809625" algn="l"/>
              </a:tabLst>
            </a:pPr>
            <a:r>
              <a:rPr lang="zh-CN" altLang="en-US" sz="2400">
                <a:solidFill>
                  <a:schemeClr val="bg1"/>
                </a:solidFill>
              </a:rPr>
              <a:t>分支结构</a:t>
            </a:r>
          </a:p>
          <a:p>
            <a:pPr marL="804863" lvl="1" indent="-5334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二选一分支语句</a:t>
            </a:r>
          </a:p>
          <a:p>
            <a:pPr marL="804863" lvl="1" indent="-5334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多选一分支语句</a:t>
            </a: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AutoNum type="circleNumDbPlain"/>
              <a:tabLst>
                <a:tab pos="627063" algn="l"/>
                <a:tab pos="809625" algn="l"/>
              </a:tabLst>
            </a:pPr>
            <a:endParaRPr lang="en-US" altLang="zh-CN" sz="2400">
              <a:solidFill>
                <a:schemeClr val="bg1"/>
              </a:solidFill>
            </a:endParaRP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30ECBE8F-3F18-58FC-EADE-D332DD576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第二讲 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语言基础与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OOP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思想</a:t>
            </a:r>
          </a:p>
        </p:txBody>
      </p:sp>
      <p:sp>
        <p:nvSpPr>
          <p:cNvPr id="337925" name="Rectangle 5">
            <a:extLst>
              <a:ext uri="{FF2B5EF4-FFF2-40B4-BE49-F238E27FC236}">
                <a16:creationId xmlns:a16="http://schemas.microsoft.com/office/drawing/2014/main" id="{C7CD45E7-756A-C1C1-8E4C-DEB0594E6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950" y="2095500"/>
            <a:ext cx="7662863" cy="3781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09600" indent="-609600"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90600" indent="-53340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71600" indent="-4572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52600" indent="-3810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09800" indent="-3810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CC0000"/>
              </a:buClr>
              <a:buFontTx/>
              <a:buAutoNum type="circleNumDbPlain"/>
            </a:pPr>
            <a:r>
              <a:rPr lang="en-US" altLang="zh-CN" sz="2000">
                <a:solidFill>
                  <a:schemeClr val="tx1"/>
                </a:solidFill>
              </a:rPr>
              <a:t>IF</a:t>
            </a:r>
            <a:r>
              <a:rPr lang="zh-CN" altLang="en-US" sz="2000">
                <a:solidFill>
                  <a:schemeClr val="tx1"/>
                </a:solidFill>
              </a:rPr>
              <a:t>语句</a:t>
            </a:r>
          </a:p>
          <a:p>
            <a:pPr lvl="1">
              <a:buFontTx/>
              <a:buAutoNum type="alphaLcParenR"/>
            </a:pPr>
            <a:r>
              <a:rPr lang="en-US" altLang="zh-CN" sz="2000">
                <a:solidFill>
                  <a:schemeClr val="tx1"/>
                </a:solidFill>
                <a:latin typeface="Bookman Old Style" panose="02050604050505020204" pitchFamily="18" charset="0"/>
              </a:rPr>
              <a:t>if</a:t>
            </a:r>
            <a:r>
              <a:rPr lang="zh-CN" altLang="en-US" sz="2000">
                <a:solidFill>
                  <a:schemeClr val="tx1"/>
                </a:solidFill>
                <a:latin typeface="Bookman Old Style" panose="02050604050505020204" pitchFamily="18" charset="0"/>
              </a:rPr>
              <a:t>（条件表达式）语句组；</a:t>
            </a:r>
          </a:p>
          <a:p>
            <a:pPr lvl="1">
              <a:buFontTx/>
              <a:buAutoNum type="alphaLcParenR"/>
            </a:pPr>
            <a:r>
              <a:rPr lang="en-US" altLang="zh-CN" sz="2000">
                <a:solidFill>
                  <a:schemeClr val="tx1"/>
                </a:solidFill>
                <a:latin typeface="Bookman Old Style" panose="02050604050505020204" pitchFamily="18" charset="0"/>
              </a:rPr>
              <a:t>if</a:t>
            </a:r>
            <a:r>
              <a:rPr lang="zh-CN" altLang="en-US" sz="2000">
                <a:solidFill>
                  <a:schemeClr val="tx1"/>
                </a:solidFill>
                <a:latin typeface="Bookman Old Style" panose="02050604050505020204" pitchFamily="18" charset="0"/>
              </a:rPr>
              <a:t>（条件表达式）语句组</a:t>
            </a:r>
            <a:r>
              <a:rPr lang="en-US" altLang="zh-CN" sz="2000">
                <a:solidFill>
                  <a:schemeClr val="tx1"/>
                </a:solidFill>
                <a:latin typeface="Bookman Old Style" panose="02050604050505020204" pitchFamily="18" charset="0"/>
              </a:rPr>
              <a:t>1</a:t>
            </a:r>
            <a:r>
              <a:rPr lang="zh-CN" altLang="en-US" sz="2000">
                <a:solidFill>
                  <a:schemeClr val="tx1"/>
                </a:solidFill>
                <a:latin typeface="Bookman Old Style" panose="02050604050505020204" pitchFamily="18" charset="0"/>
              </a:rPr>
              <a:t>；</a:t>
            </a:r>
            <a:br>
              <a:rPr lang="zh-CN" altLang="en-US" sz="200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altLang="zh-CN" sz="2000">
                <a:solidFill>
                  <a:schemeClr val="tx1"/>
                </a:solidFill>
                <a:latin typeface="Bookman Old Style" panose="02050604050505020204" pitchFamily="18" charset="0"/>
              </a:rPr>
              <a:t>else 	</a:t>
            </a:r>
            <a:r>
              <a:rPr lang="zh-CN" altLang="en-US" sz="2000">
                <a:solidFill>
                  <a:schemeClr val="tx1"/>
                </a:solidFill>
                <a:latin typeface="Bookman Old Style" panose="02050604050505020204" pitchFamily="18" charset="0"/>
              </a:rPr>
              <a:t>语句组</a:t>
            </a:r>
            <a:r>
              <a:rPr lang="en-US" altLang="zh-CN" sz="2000">
                <a:solidFill>
                  <a:schemeClr val="tx1"/>
                </a:solidFill>
                <a:latin typeface="Bookman Old Style" panose="02050604050505020204" pitchFamily="18" charset="0"/>
              </a:rPr>
              <a:t>2</a:t>
            </a:r>
            <a:r>
              <a:rPr lang="zh-CN" altLang="en-US" sz="2000">
                <a:solidFill>
                  <a:schemeClr val="tx1"/>
                </a:solidFill>
                <a:latin typeface="Bookman Old Style" panose="02050604050505020204" pitchFamily="18" charset="0"/>
              </a:rPr>
              <a:t>；</a:t>
            </a:r>
          </a:p>
          <a:p>
            <a:pPr lvl="1">
              <a:buFont typeface="Times New Roman" panose="02020603050405020304" pitchFamily="18" charset="0"/>
              <a:buChar char="☻"/>
            </a:pPr>
            <a:r>
              <a:rPr lang="zh-CN" altLang="en-US" sz="2000">
                <a:solidFill>
                  <a:schemeClr val="tx1"/>
                </a:solidFill>
                <a:latin typeface="Bookman Old Style" panose="02050604050505020204" pitchFamily="18" charset="0"/>
              </a:rPr>
              <a:t>语句组：用大括号括起的语句集合</a:t>
            </a:r>
          </a:p>
          <a:p>
            <a:pPr lvl="1">
              <a:buFont typeface="Times New Roman" panose="02020603050405020304" pitchFamily="18" charset="0"/>
              <a:buChar char="☻"/>
            </a:pPr>
            <a:r>
              <a:rPr lang="en-US" altLang="en-US" sz="2000">
                <a:solidFill>
                  <a:schemeClr val="tx1"/>
                </a:solidFill>
                <a:latin typeface="Bookman Old Style" panose="02050604050505020204" pitchFamily="18" charset="0"/>
              </a:rPr>
              <a:t>else</a:t>
            </a:r>
            <a:r>
              <a:rPr lang="zh-CN" altLang="en-US" sz="2000">
                <a:solidFill>
                  <a:schemeClr val="tx1"/>
                </a:solidFill>
                <a:latin typeface="Bookman Old Style" panose="02050604050505020204" pitchFamily="18" charset="0"/>
              </a:rPr>
              <a:t>与最近的</a:t>
            </a:r>
            <a:r>
              <a:rPr lang="en-US" altLang="en-US" sz="2000">
                <a:solidFill>
                  <a:schemeClr val="tx1"/>
                </a:solidFill>
                <a:latin typeface="Bookman Old Style" panose="02050604050505020204" pitchFamily="18" charset="0"/>
              </a:rPr>
              <a:t>if</a:t>
            </a:r>
            <a:r>
              <a:rPr lang="zh-CN" altLang="en-US" sz="2000">
                <a:solidFill>
                  <a:schemeClr val="tx1"/>
                </a:solidFill>
                <a:latin typeface="Bookman Old Style" panose="02050604050505020204" pitchFamily="18" charset="0"/>
              </a:rPr>
              <a:t>配合，用来消除二义性</a:t>
            </a:r>
          </a:p>
          <a:p>
            <a:pPr lvl="1">
              <a:buFont typeface="Times New Roman" panose="02020603050405020304" pitchFamily="18" charset="0"/>
              <a:buChar char="☻"/>
            </a:pPr>
            <a:r>
              <a:rPr lang="zh-CN" altLang="en-US" sz="2000">
                <a:solidFill>
                  <a:schemeClr val="tx1"/>
                </a:solidFill>
                <a:latin typeface="Bookman Old Style" panose="02050604050505020204" pitchFamily="18" charset="0"/>
              </a:rPr>
              <a:t>多层嵌套</a:t>
            </a:r>
            <a:r>
              <a:rPr lang="en-US" altLang="zh-CN" sz="2000">
                <a:solidFill>
                  <a:schemeClr val="tx1"/>
                </a:solidFill>
                <a:latin typeface="Bookman Old Style" panose="02050604050505020204" pitchFamily="18" charset="0"/>
              </a:rPr>
              <a:t>if</a:t>
            </a:r>
            <a:r>
              <a:rPr lang="zh-CN" altLang="en-US" sz="2000">
                <a:solidFill>
                  <a:schemeClr val="tx1"/>
                </a:solidFill>
                <a:latin typeface="Bookman Old Style" panose="02050604050505020204" pitchFamily="18" charset="0"/>
              </a:rPr>
              <a:t>语句实现多分支选择</a:t>
            </a:r>
          </a:p>
          <a:p>
            <a:pPr>
              <a:buClr>
                <a:srgbClr val="CC0000"/>
              </a:buClr>
              <a:buFontTx/>
              <a:buAutoNum type="circleNumDbPlain"/>
            </a:pPr>
            <a:r>
              <a:rPr lang="en-US" altLang="zh-CN" sz="2000">
                <a:solidFill>
                  <a:schemeClr val="tx1"/>
                </a:solidFill>
              </a:rPr>
              <a:t>switch</a:t>
            </a:r>
            <a:r>
              <a:rPr lang="zh-CN" altLang="en-US" sz="2000">
                <a:solidFill>
                  <a:schemeClr val="tx1"/>
                </a:solidFill>
              </a:rPr>
              <a:t>语句</a:t>
            </a:r>
          </a:p>
          <a:p>
            <a:pPr lvl="1">
              <a:buClr>
                <a:srgbClr val="0033CC"/>
              </a:buClr>
              <a:buFont typeface="Times New Roman" panose="02020603050405020304" pitchFamily="18" charset="0"/>
              <a:buChar char="☻"/>
            </a:pPr>
            <a:r>
              <a:rPr lang="zh-CN" altLang="en-US" sz="1800">
                <a:solidFill>
                  <a:schemeClr val="tx1"/>
                </a:solidFill>
                <a:latin typeface="Bookman Old Style" panose="02050604050505020204" pitchFamily="18" charset="0"/>
              </a:rPr>
              <a:t>根据表达式（整型或字符型）取值的不同转向不同的分支</a:t>
            </a:r>
          </a:p>
          <a:p>
            <a:pPr lvl="1">
              <a:buClr>
                <a:srgbClr val="0033CC"/>
              </a:buClr>
              <a:buFont typeface="Times New Roman" panose="02020603050405020304" pitchFamily="18" charset="0"/>
              <a:buChar char="☻"/>
            </a:pPr>
            <a:r>
              <a:rPr lang="zh-CN" altLang="en-US" sz="1800">
                <a:solidFill>
                  <a:schemeClr val="tx1"/>
                </a:solidFill>
                <a:latin typeface="Bookman Old Style" panose="02050604050505020204" pitchFamily="18" charset="0"/>
              </a:rPr>
              <a:t>每个</a:t>
            </a:r>
            <a:r>
              <a:rPr lang="en-US" altLang="zh-CN" sz="1800">
                <a:solidFill>
                  <a:schemeClr val="tx1"/>
                </a:solidFill>
                <a:latin typeface="Bookman Old Style" panose="02050604050505020204" pitchFamily="18" charset="0"/>
              </a:rPr>
              <a:t>case</a:t>
            </a:r>
            <a:r>
              <a:rPr lang="zh-CN" altLang="en-US" sz="1800">
                <a:solidFill>
                  <a:schemeClr val="tx1"/>
                </a:solidFill>
                <a:latin typeface="Bookman Old Style" panose="02050604050505020204" pitchFamily="18" charset="0"/>
              </a:rPr>
              <a:t>分支都只是入口点，结尾需要</a:t>
            </a:r>
            <a:r>
              <a:rPr lang="en-US" altLang="zh-CN" sz="1800">
                <a:solidFill>
                  <a:schemeClr val="tx1"/>
                </a:solidFill>
                <a:latin typeface="Bookman Old Style" panose="02050604050505020204" pitchFamily="18" charset="0"/>
              </a:rPr>
              <a:t>break </a:t>
            </a:r>
            <a:r>
              <a:rPr lang="zh-CN" altLang="en-US" sz="1800">
                <a:solidFill>
                  <a:schemeClr val="tx1"/>
                </a:solidFill>
                <a:latin typeface="Bookman Old Style" panose="02050604050505020204" pitchFamily="18" charset="0"/>
              </a:rPr>
              <a:t>语句跳出。</a:t>
            </a:r>
          </a:p>
          <a:p>
            <a:pPr lvl="1">
              <a:buClr>
                <a:srgbClr val="0033CC"/>
              </a:buClr>
              <a:buFont typeface="Times New Roman" panose="02020603050405020304" pitchFamily="18" charset="0"/>
              <a:buChar char="☻"/>
            </a:pPr>
            <a:r>
              <a:rPr lang="zh-CN" altLang="en-US" sz="1800">
                <a:solidFill>
                  <a:schemeClr val="tx1"/>
                </a:solidFill>
                <a:latin typeface="Bookman Old Style" panose="02050604050505020204" pitchFamily="18" charset="0"/>
              </a:rPr>
              <a:t>请同学们思考：多层嵌套</a:t>
            </a:r>
            <a:r>
              <a:rPr lang="en-US" altLang="zh-CN" sz="1800">
                <a:solidFill>
                  <a:schemeClr val="tx1"/>
                </a:solidFill>
                <a:latin typeface="Bookman Old Style" panose="02050604050505020204" pitchFamily="18" charset="0"/>
              </a:rPr>
              <a:t>IF</a:t>
            </a:r>
            <a:r>
              <a:rPr lang="zh-CN" altLang="en-US" sz="1800">
                <a:solidFill>
                  <a:schemeClr val="tx1"/>
                </a:solidFill>
                <a:latin typeface="Bookman Old Style" panose="02050604050505020204" pitchFamily="18" charset="0"/>
              </a:rPr>
              <a:t>与</a:t>
            </a:r>
            <a:r>
              <a:rPr lang="en-US" altLang="zh-CN" sz="1800">
                <a:solidFill>
                  <a:schemeClr val="tx1"/>
                </a:solidFill>
                <a:latin typeface="Bookman Old Style" panose="02050604050505020204" pitchFamily="18" charset="0"/>
              </a:rPr>
              <a:t>SWITCH</a:t>
            </a:r>
            <a:r>
              <a:rPr lang="zh-CN" altLang="en-US" sz="1800">
                <a:solidFill>
                  <a:schemeClr val="tx1"/>
                </a:solidFill>
                <a:latin typeface="Bookman Old Style" panose="02050604050505020204" pitchFamily="18" charset="0"/>
              </a:rPr>
              <a:t>语句区别何在？</a:t>
            </a:r>
          </a:p>
        </p:txBody>
      </p:sp>
      <p:sp>
        <p:nvSpPr>
          <p:cNvPr id="337926" name="Text Box 6">
            <a:extLst>
              <a:ext uri="{FF2B5EF4-FFF2-40B4-BE49-F238E27FC236}">
                <a16:creationId xmlns:a16="http://schemas.microsoft.com/office/drawing/2014/main" id="{CCFAE94A-0C75-CB6C-F691-E0C2286B1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3525" y="2105025"/>
            <a:ext cx="1874838" cy="22256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If </a:t>
            </a:r>
            <a:r>
              <a:rPr kumimoji="1" lang="zh-CN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条件</a:t>
            </a:r>
            <a:r>
              <a:rPr kumimoji="1"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If </a:t>
            </a:r>
            <a:r>
              <a:rPr kumimoji="1" lang="zh-CN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条件</a:t>
            </a:r>
            <a:r>
              <a:rPr kumimoji="1"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B{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zh-CN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　语句组</a:t>
            </a:r>
            <a:r>
              <a:rPr kumimoji="1"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1  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	}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else 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zh-CN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　语句组</a:t>
            </a:r>
            <a:r>
              <a:rPr kumimoji="1" lang="en-US" altLang="zh-CN" sz="200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kumimoji="1"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  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1"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	}</a:t>
            </a:r>
            <a:endParaRPr kumimoji="1" lang="en-US" altLang="zh-CN" sz="20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27" name="Text Box 7">
            <a:extLst>
              <a:ext uri="{FF2B5EF4-FFF2-40B4-BE49-F238E27FC236}">
                <a16:creationId xmlns:a16="http://schemas.microsoft.com/office/drawing/2014/main" id="{77584C52-E105-8616-EFEA-D9BC04782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2090738"/>
            <a:ext cx="3313113" cy="25304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kumimoji="1"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if (expression)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kumimoji="1"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  	statement;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kumimoji="1"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	else if (expression)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kumimoji="1"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 		statement;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kumimoji="1"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	else if (expression)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kumimoji="1"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		……….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kumimoji="1"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	else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kumimoji="1"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  		statement;</a:t>
            </a:r>
          </a:p>
        </p:txBody>
      </p:sp>
      <p:sp>
        <p:nvSpPr>
          <p:cNvPr id="337928" name="Text Box 8">
            <a:extLst>
              <a:ext uri="{FF2B5EF4-FFF2-40B4-BE49-F238E27FC236}">
                <a16:creationId xmlns:a16="http://schemas.microsoft.com/office/drawing/2014/main" id="{74B7A409-264B-6863-0CD3-A8AC4D436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5413" y="2106613"/>
            <a:ext cx="3313112" cy="1920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kumimoji="1"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switch(</a:t>
            </a:r>
            <a:r>
              <a:rPr kumimoji="1" lang="en-US" altLang="en-US" sz="200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表达式</a:t>
            </a:r>
            <a:r>
              <a:rPr kumimoji="1"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）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kumimoji="1"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{case  判断值1：语句组1；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kumimoji="1"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case  判断值2：语句组2；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kumimoji="1"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        ……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kumimoji="1"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default：语句组n;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kumimoji="1"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	 }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7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7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7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792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792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79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79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7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7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7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7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7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7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7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7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7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7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7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7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7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7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7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7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7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7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7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7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79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79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79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79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379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379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379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379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379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379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379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379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379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379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379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379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79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79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379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379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2" grpId="0" uiExpand="1" build="p"/>
      <p:bldP spid="337925" grpId="0" uiExpand="1" build="allAtOnce" animBg="1"/>
      <p:bldP spid="337926" grpId="0" uiExpand="1" animBg="1"/>
      <p:bldP spid="337927" grpId="0" uiExpand="1" animBg="1"/>
      <p:bldP spid="3379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灯片编号占位符 3">
            <a:extLst>
              <a:ext uri="{FF2B5EF4-FFF2-40B4-BE49-F238E27FC236}">
                <a16:creationId xmlns:a16="http://schemas.microsoft.com/office/drawing/2014/main" id="{ED9082DA-A155-866F-33B0-B0B0D4D6F9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6AA5DFF9-BAE6-43FC-90A3-52F20E0E8AC5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38946" name="Rectangle 2">
            <a:extLst>
              <a:ext uri="{FF2B5EF4-FFF2-40B4-BE49-F238E27FC236}">
                <a16:creationId xmlns:a16="http://schemas.microsoft.com/office/drawing/2014/main" id="{24AE6351-34E1-F747-987E-4E94C12D65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4276725"/>
          </a:xfrm>
        </p:spPr>
        <p:txBody>
          <a:bodyPr/>
          <a:lstStyle/>
          <a:p>
            <a:pPr marL="609600" indent="-609600">
              <a:buClr>
                <a:schemeClr val="bg1"/>
              </a:buClr>
              <a:buFontTx/>
              <a:buAutoNum type="arabicPeriod" startAt="3"/>
              <a:tabLst>
                <a:tab pos="627063" algn="l"/>
                <a:tab pos="809625" algn="l"/>
              </a:tabLst>
            </a:pPr>
            <a:r>
              <a:rPr lang="en-US" altLang="zh-CN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>
                <a:solidFill>
                  <a:schemeClr val="bg1"/>
                </a:solidFill>
                <a:ea typeface="华文行楷" panose="02010800040101010101" pitchFamily="2" charset="-122"/>
              </a:rPr>
              <a:t>流程控制语句</a:t>
            </a:r>
          </a:p>
          <a:p>
            <a:pPr marL="609600" indent="-609600">
              <a:buClr>
                <a:schemeClr val="bg1"/>
              </a:buClr>
              <a:buFontTx/>
              <a:buAutoNum type="circleNumDbPlain" startAt="2"/>
              <a:tabLst>
                <a:tab pos="627063" algn="l"/>
                <a:tab pos="809625" algn="l"/>
              </a:tabLst>
            </a:pPr>
            <a:r>
              <a:rPr lang="zh-CN" altLang="en-US" sz="2400">
                <a:solidFill>
                  <a:schemeClr val="bg1"/>
                </a:solidFill>
              </a:rPr>
              <a:t>	循环结构</a:t>
            </a:r>
          </a:p>
          <a:p>
            <a:pPr marL="804863" lvl="1" indent="-5334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zh-CN" sz="2000">
                <a:solidFill>
                  <a:schemeClr val="bg1"/>
                </a:solidFill>
              </a:rPr>
              <a:t>while</a:t>
            </a:r>
            <a:r>
              <a:rPr lang="zh-CN" altLang="en-US" sz="2000">
                <a:solidFill>
                  <a:schemeClr val="bg1"/>
                </a:solidFill>
              </a:rPr>
              <a:t>语句</a:t>
            </a:r>
          </a:p>
          <a:p>
            <a:pPr marL="804863" lvl="1" indent="-5334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zh-CN" sz="2000">
                <a:solidFill>
                  <a:schemeClr val="bg1"/>
                </a:solidFill>
              </a:rPr>
              <a:t>do-while</a:t>
            </a:r>
            <a:r>
              <a:rPr lang="zh-CN" altLang="en-US" sz="2000">
                <a:solidFill>
                  <a:schemeClr val="bg1"/>
                </a:solidFill>
              </a:rPr>
              <a:t>语句</a:t>
            </a:r>
          </a:p>
          <a:p>
            <a:pPr marL="804863" lvl="1" indent="-5334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zh-CN" sz="2000">
                <a:solidFill>
                  <a:schemeClr val="bg1"/>
                </a:solidFill>
              </a:rPr>
              <a:t>FOR</a:t>
            </a:r>
            <a:r>
              <a:rPr lang="zh-CN" altLang="en-US" sz="2000">
                <a:solidFill>
                  <a:schemeClr val="bg1"/>
                </a:solidFill>
              </a:rPr>
              <a:t>语句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8E398A3-C148-0B93-F76A-D6294E398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第二讲 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语言基础与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OOP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思想</a:t>
            </a:r>
          </a:p>
        </p:txBody>
      </p:sp>
      <p:sp>
        <p:nvSpPr>
          <p:cNvPr id="338948" name="Rectangle 4">
            <a:extLst>
              <a:ext uri="{FF2B5EF4-FFF2-40B4-BE49-F238E27FC236}">
                <a16:creationId xmlns:a16="http://schemas.microsoft.com/office/drawing/2014/main" id="{A72AC242-2C3F-0895-3BF3-A41E42076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950" y="1628775"/>
            <a:ext cx="7662863" cy="4248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09600" indent="-609600"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90600" indent="-53340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71600" indent="-4572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52600" indent="-3810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09800" indent="-3810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CC0000"/>
              </a:buClr>
              <a:buFontTx/>
              <a:buAutoNum type="circleNumDbPlain"/>
            </a:pPr>
            <a:r>
              <a:rPr lang="en-US" altLang="zh-CN" sz="2000" dirty="0">
                <a:solidFill>
                  <a:schemeClr val="tx1"/>
                </a:solidFill>
              </a:rPr>
              <a:t>while</a:t>
            </a:r>
            <a:r>
              <a:rPr lang="zh-CN" altLang="en-US" sz="2000" dirty="0">
                <a:solidFill>
                  <a:schemeClr val="tx1"/>
                </a:solidFill>
              </a:rPr>
              <a:t>语句</a:t>
            </a:r>
            <a:r>
              <a:rPr lang="en-US" altLang="zh-CN" sz="2000" dirty="0">
                <a:solidFill>
                  <a:schemeClr val="tx1"/>
                </a:solidFill>
              </a:rPr>
              <a:t>(</a:t>
            </a:r>
            <a:r>
              <a:rPr lang="zh-CN" altLang="en-US" sz="2000" dirty="0">
                <a:solidFill>
                  <a:schemeClr val="tx1"/>
                </a:solidFill>
              </a:rPr>
              <a:t>当型循环</a:t>
            </a:r>
            <a:r>
              <a:rPr lang="en-US" altLang="zh-CN" sz="2000" dirty="0">
                <a:solidFill>
                  <a:schemeClr val="tx1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sz="1800" dirty="0">
                <a:solidFill>
                  <a:schemeClr val="tx1"/>
                </a:solidFill>
              </a:rPr>
              <a:t>while</a:t>
            </a:r>
            <a:r>
              <a:rPr lang="zh-CN" altLang="en-US" sz="1800" dirty="0">
                <a:solidFill>
                  <a:schemeClr val="tx1"/>
                </a:solidFill>
              </a:rPr>
              <a:t>（表达式）语句组</a:t>
            </a:r>
            <a:r>
              <a:rPr lang="en-US" altLang="zh-CN" sz="1800" dirty="0">
                <a:solidFill>
                  <a:schemeClr val="tx1"/>
                </a:solidFill>
              </a:rPr>
              <a:t>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sz="1800" dirty="0">
                <a:solidFill>
                  <a:schemeClr val="tx1"/>
                </a:solidFill>
              </a:rPr>
              <a:t>执行过程：计算表达式→若为真则执行语句组，并转回再计算表达式 →若为假 则跳出循环，执行后面的语句。</a:t>
            </a:r>
          </a:p>
          <a:p>
            <a:pPr>
              <a:buClr>
                <a:srgbClr val="CC0000"/>
              </a:buClr>
              <a:buFontTx/>
              <a:buAutoNum type="circleNumDbPlain"/>
            </a:pPr>
            <a:r>
              <a:rPr lang="en-US" altLang="zh-CN" sz="2000" dirty="0">
                <a:solidFill>
                  <a:schemeClr val="tx1"/>
                </a:solidFill>
              </a:rPr>
              <a:t>do-while</a:t>
            </a:r>
            <a:r>
              <a:rPr lang="zh-CN" altLang="en-US" sz="2000" dirty="0">
                <a:solidFill>
                  <a:schemeClr val="tx1"/>
                </a:solidFill>
              </a:rPr>
              <a:t>语句</a:t>
            </a:r>
            <a:r>
              <a:rPr lang="en-US" altLang="zh-CN" sz="2000" dirty="0">
                <a:solidFill>
                  <a:schemeClr val="tx1"/>
                </a:solidFill>
              </a:rPr>
              <a:t>(</a:t>
            </a:r>
            <a:r>
              <a:rPr lang="zh-CN" altLang="en-US" sz="2000" dirty="0">
                <a:solidFill>
                  <a:schemeClr val="tx1"/>
                </a:solidFill>
              </a:rPr>
              <a:t>直到型循环</a:t>
            </a:r>
            <a:r>
              <a:rPr lang="en-US" altLang="zh-CN" sz="2000" dirty="0">
                <a:solidFill>
                  <a:schemeClr val="tx1"/>
                </a:solidFill>
              </a:rPr>
              <a:t>)</a:t>
            </a:r>
          </a:p>
          <a:p>
            <a:pPr lvl="1">
              <a:buClr>
                <a:srgbClr val="0033CC"/>
              </a:buClr>
              <a:buFont typeface="Wingdings" panose="05000000000000000000" pitchFamily="2" charset="2"/>
              <a:buChar char="ü"/>
            </a:pPr>
            <a:r>
              <a:rPr lang="en-US" altLang="zh-CN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do{</a:t>
            </a:r>
            <a:r>
              <a:rPr lang="zh-CN" altLang="en-US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语句组</a:t>
            </a:r>
            <a:r>
              <a:rPr lang="en-US" altLang="zh-CN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} while</a:t>
            </a:r>
            <a:r>
              <a:rPr lang="zh-CN" altLang="en-US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（表达式）</a:t>
            </a:r>
            <a:r>
              <a:rPr lang="en-US" altLang="zh-CN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;</a:t>
            </a:r>
          </a:p>
          <a:p>
            <a:pPr lvl="1">
              <a:buClr>
                <a:srgbClr val="0033CC"/>
              </a:buClr>
              <a:buFont typeface="Wingdings" panose="05000000000000000000" pitchFamily="2" charset="2"/>
              <a:buChar char="ü"/>
            </a:pPr>
            <a:r>
              <a:rPr lang="zh-CN" altLang="en-US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执行过程：先执行语句</a:t>
            </a:r>
            <a:r>
              <a:rPr lang="en-US" altLang="zh-CN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,</a:t>
            </a:r>
            <a:r>
              <a:rPr lang="zh-CN" altLang="en-US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再计算表达式→若表达式为真则转回再执行语句，若假则跳出循环</a:t>
            </a:r>
          </a:p>
          <a:p>
            <a:pPr lvl="1">
              <a:buClr>
                <a:srgbClr val="0033CC"/>
              </a:buClr>
              <a:buFont typeface="Times New Roman" panose="02020603050405020304" pitchFamily="18" charset="0"/>
              <a:buChar char="☻"/>
            </a:pPr>
            <a:r>
              <a:rPr lang="zh-CN" altLang="en-US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循环体至少执行一次。</a:t>
            </a:r>
          </a:p>
          <a:p>
            <a:pPr>
              <a:buClr>
                <a:srgbClr val="CC0000"/>
              </a:buClr>
              <a:buFontTx/>
              <a:buAutoNum type="circleNumDbPlain"/>
            </a:pPr>
            <a:r>
              <a:rPr lang="en-US" altLang="zh-CN" sz="2000" dirty="0">
                <a:solidFill>
                  <a:schemeClr val="tx1"/>
                </a:solidFill>
              </a:rPr>
              <a:t>for </a:t>
            </a:r>
            <a:r>
              <a:rPr lang="zh-CN" altLang="en-US" sz="2000" dirty="0">
                <a:solidFill>
                  <a:schemeClr val="tx1"/>
                </a:solidFill>
              </a:rPr>
              <a:t>语句（当型循环，功能最强、使用最多、最灵活）</a:t>
            </a:r>
          </a:p>
          <a:p>
            <a:pPr lvl="1">
              <a:buClr>
                <a:srgbClr val="0033CC"/>
              </a:buClr>
              <a:buFont typeface="Wingdings" panose="05000000000000000000" pitchFamily="2" charset="2"/>
              <a:buChar char="ü"/>
            </a:pPr>
            <a:r>
              <a:rPr lang="en-US" altLang="zh-CN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for ( </a:t>
            </a:r>
            <a:r>
              <a:rPr lang="zh-CN" altLang="en-US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表达式</a:t>
            </a:r>
            <a:r>
              <a:rPr lang="en-US" altLang="zh-CN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1</a:t>
            </a:r>
            <a:r>
              <a:rPr lang="zh-CN" altLang="en-US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；表达式</a:t>
            </a:r>
            <a:r>
              <a:rPr lang="en-US" altLang="zh-CN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2</a:t>
            </a:r>
            <a:r>
              <a:rPr lang="zh-CN" altLang="en-US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；表达式</a:t>
            </a:r>
            <a:r>
              <a:rPr lang="en-US" altLang="zh-CN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3</a:t>
            </a:r>
            <a:r>
              <a:rPr lang="zh-CN" altLang="en-US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）语句组；</a:t>
            </a:r>
          </a:p>
          <a:p>
            <a:pPr lvl="1">
              <a:buClr>
                <a:srgbClr val="0033CC"/>
              </a:buClr>
              <a:buFont typeface="Wingdings" panose="05000000000000000000" pitchFamily="2" charset="2"/>
              <a:buChar char="ü"/>
            </a:pPr>
            <a:r>
              <a:rPr lang="zh-CN" altLang="en-US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表达式</a:t>
            </a:r>
            <a:r>
              <a:rPr lang="en-US" altLang="zh-CN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1</a:t>
            </a:r>
            <a:r>
              <a:rPr lang="zh-CN" altLang="en-US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：循环变量赋初值</a:t>
            </a:r>
            <a:r>
              <a:rPr lang="en-US" altLang="zh-CN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,</a:t>
            </a:r>
            <a:r>
              <a:rPr lang="zh-CN" altLang="en-US" sz="1800" dirty="0">
                <a:solidFill>
                  <a:srgbClr val="FF0066"/>
                </a:solidFill>
                <a:latin typeface="Bookman Old Style" panose="02050604050505020204" pitchFamily="18" charset="0"/>
              </a:rPr>
              <a:t>可使用外部没有定义的循环变量</a:t>
            </a:r>
            <a:r>
              <a:rPr lang="zh-CN" altLang="en-US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；表达式</a:t>
            </a:r>
            <a:r>
              <a:rPr lang="en-US" altLang="zh-CN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2</a:t>
            </a:r>
            <a:r>
              <a:rPr lang="zh-CN" altLang="en-US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：循环条件；表达式</a:t>
            </a:r>
            <a:r>
              <a:rPr lang="en-US" altLang="zh-CN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3</a:t>
            </a:r>
            <a:r>
              <a:rPr lang="zh-CN" altLang="en-US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：循环变量修正</a:t>
            </a:r>
          </a:p>
        </p:txBody>
      </p:sp>
      <p:sp>
        <p:nvSpPr>
          <p:cNvPr id="338952" name="Rectangle 8">
            <a:extLst>
              <a:ext uri="{FF2B5EF4-FFF2-40B4-BE49-F238E27FC236}">
                <a16:creationId xmlns:a16="http://schemas.microsoft.com/office/drawing/2014/main" id="{0A58191B-84CD-7FBF-034E-CFB0C4DED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1621252"/>
            <a:ext cx="7662862" cy="4248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09600" indent="-609600"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90600" indent="-53340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71600" indent="-4572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52600" indent="-3810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09800" indent="-3810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3">
              <a:buClr>
                <a:srgbClr val="CC0000"/>
              </a:buClr>
              <a:buFontTx/>
              <a:buNone/>
            </a:pPr>
            <a:endParaRPr lang="zh-CN" altLang="zh-CN" sz="140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338953" name="Group 9">
            <a:extLst>
              <a:ext uri="{FF2B5EF4-FFF2-40B4-BE49-F238E27FC236}">
                <a16:creationId xmlns:a16="http://schemas.microsoft.com/office/drawing/2014/main" id="{F96E8FB8-D81D-549F-84C7-A62FCE5D9163}"/>
              </a:ext>
            </a:extLst>
          </p:cNvPr>
          <p:cNvGrpSpPr>
            <a:grpSpLocks/>
          </p:cNvGrpSpPr>
          <p:nvPr/>
        </p:nvGrpSpPr>
        <p:grpSpPr bwMode="auto">
          <a:xfrm>
            <a:off x="3922713" y="1706563"/>
            <a:ext cx="1676400" cy="914400"/>
            <a:chOff x="2544" y="1056"/>
            <a:chExt cx="1056" cy="576"/>
          </a:xfrm>
        </p:grpSpPr>
        <p:sp>
          <p:nvSpPr>
            <p:cNvPr id="25627" name="Rectangle 10">
              <a:extLst>
                <a:ext uri="{FF2B5EF4-FFF2-40B4-BE49-F238E27FC236}">
                  <a16:creationId xmlns:a16="http://schemas.microsoft.com/office/drawing/2014/main" id="{F0745CB8-1668-9B9E-8A86-027BA26AF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344"/>
              <a:ext cx="1056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1" lang="zh-CN" altLang="en-US" sz="24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求表达式</a:t>
              </a:r>
              <a:r>
                <a:rPr kumimoji="1" lang="en-US" altLang="zh-CN" sz="24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5628" name="Line 11">
              <a:extLst>
                <a:ext uri="{FF2B5EF4-FFF2-40B4-BE49-F238E27FC236}">
                  <a16:creationId xmlns:a16="http://schemas.microsoft.com/office/drawing/2014/main" id="{4F5227E4-FB56-48E4-55E8-F7165E7F6C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1056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38956" name="Group 12">
            <a:extLst>
              <a:ext uri="{FF2B5EF4-FFF2-40B4-BE49-F238E27FC236}">
                <a16:creationId xmlns:a16="http://schemas.microsoft.com/office/drawing/2014/main" id="{49ED9A5A-549F-A634-4662-F2CB9838A41C}"/>
              </a:ext>
            </a:extLst>
          </p:cNvPr>
          <p:cNvGrpSpPr>
            <a:grpSpLocks/>
          </p:cNvGrpSpPr>
          <p:nvPr/>
        </p:nvGrpSpPr>
        <p:grpSpPr bwMode="auto">
          <a:xfrm>
            <a:off x="3465513" y="2620963"/>
            <a:ext cx="2590800" cy="1219200"/>
            <a:chOff x="2256" y="1632"/>
            <a:chExt cx="1632" cy="768"/>
          </a:xfrm>
        </p:grpSpPr>
        <p:sp>
          <p:nvSpPr>
            <p:cNvPr id="25625" name="AutoShape 13">
              <a:extLst>
                <a:ext uri="{FF2B5EF4-FFF2-40B4-BE49-F238E27FC236}">
                  <a16:creationId xmlns:a16="http://schemas.microsoft.com/office/drawing/2014/main" id="{27B8C6C1-8A3E-E293-B7C6-64DE39817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1872"/>
              <a:ext cx="1632" cy="528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1" lang="zh-CN" altLang="en-US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求表达式 </a:t>
              </a:r>
              <a:r>
                <a:rPr kumimoji="1" lang="en-US" altLang="zh-CN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  <a:endParaRPr kumimoji="1" lang="en-US" altLang="zh-CN" sz="2800" b="0">
                <a:solidFill>
                  <a:schemeClr val="folHlin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626" name="Line 14">
              <a:extLst>
                <a:ext uri="{FF2B5EF4-FFF2-40B4-BE49-F238E27FC236}">
                  <a16:creationId xmlns:a16="http://schemas.microsoft.com/office/drawing/2014/main" id="{E21B1B0C-E004-94EE-D1C9-5FE70B255A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1632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38959" name="Group 15">
            <a:extLst>
              <a:ext uri="{FF2B5EF4-FFF2-40B4-BE49-F238E27FC236}">
                <a16:creationId xmlns:a16="http://schemas.microsoft.com/office/drawing/2014/main" id="{93855C5A-84CB-40B3-D25C-CDADDBFDCC8C}"/>
              </a:ext>
            </a:extLst>
          </p:cNvPr>
          <p:cNvGrpSpPr>
            <a:grpSpLocks/>
          </p:cNvGrpSpPr>
          <p:nvPr/>
        </p:nvGrpSpPr>
        <p:grpSpPr bwMode="auto">
          <a:xfrm>
            <a:off x="3922713" y="4678363"/>
            <a:ext cx="1676400" cy="838200"/>
            <a:chOff x="2544" y="2928"/>
            <a:chExt cx="1056" cy="528"/>
          </a:xfrm>
        </p:grpSpPr>
        <p:sp>
          <p:nvSpPr>
            <p:cNvPr id="25623" name="Rectangle 16">
              <a:extLst>
                <a:ext uri="{FF2B5EF4-FFF2-40B4-BE49-F238E27FC236}">
                  <a16:creationId xmlns:a16="http://schemas.microsoft.com/office/drawing/2014/main" id="{15978815-6BA0-883E-60CD-8FFBC4B94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3168"/>
              <a:ext cx="1056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1" lang="zh-CN" altLang="en-US" sz="24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求表达式</a:t>
              </a:r>
              <a:r>
                <a:rPr kumimoji="1" lang="en-US" altLang="zh-CN" sz="24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3</a:t>
              </a:r>
              <a:endParaRPr kumimoji="1" lang="en-US" altLang="zh-CN" b="0">
                <a:solidFill>
                  <a:schemeClr val="folHlin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624" name="Line 17">
              <a:extLst>
                <a:ext uri="{FF2B5EF4-FFF2-40B4-BE49-F238E27FC236}">
                  <a16:creationId xmlns:a16="http://schemas.microsoft.com/office/drawing/2014/main" id="{65D9B0F7-AAA7-DC3E-826F-7A7A9CDE8E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928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38962" name="Line 18">
            <a:extLst>
              <a:ext uri="{FF2B5EF4-FFF2-40B4-BE49-F238E27FC236}">
                <a16:creationId xmlns:a16="http://schemas.microsoft.com/office/drawing/2014/main" id="{331474AE-F9DF-150B-7220-73CF45693C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7313" y="5821363"/>
            <a:ext cx="2133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963" name="Line 19">
            <a:extLst>
              <a:ext uri="{FF2B5EF4-FFF2-40B4-BE49-F238E27FC236}">
                <a16:creationId xmlns:a16="http://schemas.microsoft.com/office/drawing/2014/main" id="{8F01E414-686B-60D4-38CC-B7F5D9DFA1A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2849563"/>
            <a:ext cx="2057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964" name="Line 20">
            <a:extLst>
              <a:ext uri="{FF2B5EF4-FFF2-40B4-BE49-F238E27FC236}">
                <a16:creationId xmlns:a16="http://schemas.microsoft.com/office/drawing/2014/main" id="{152F77B5-D32D-152F-809C-4888E9355BD4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6913" y="3382963"/>
            <a:ext cx="0" cy="2362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38965" name="Group 21">
            <a:extLst>
              <a:ext uri="{FF2B5EF4-FFF2-40B4-BE49-F238E27FC236}">
                <a16:creationId xmlns:a16="http://schemas.microsoft.com/office/drawing/2014/main" id="{15C02DE5-2700-9F5C-8672-D015BD9CD3A2}"/>
              </a:ext>
            </a:extLst>
          </p:cNvPr>
          <p:cNvGrpSpPr>
            <a:grpSpLocks/>
          </p:cNvGrpSpPr>
          <p:nvPr/>
        </p:nvGrpSpPr>
        <p:grpSpPr bwMode="auto">
          <a:xfrm>
            <a:off x="5980113" y="2849563"/>
            <a:ext cx="1066800" cy="533400"/>
            <a:chOff x="3840" y="1776"/>
            <a:chExt cx="672" cy="336"/>
          </a:xfrm>
        </p:grpSpPr>
        <p:sp>
          <p:nvSpPr>
            <p:cNvPr id="25621" name="Line 22">
              <a:extLst>
                <a:ext uri="{FF2B5EF4-FFF2-40B4-BE49-F238E27FC236}">
                  <a16:creationId xmlns:a16="http://schemas.microsoft.com/office/drawing/2014/main" id="{86C6B69D-C30A-9E20-3CF6-3D8C6B6C43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2112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22" name="Text Box 23">
              <a:extLst>
                <a:ext uri="{FF2B5EF4-FFF2-40B4-BE49-F238E27FC236}">
                  <a16:creationId xmlns:a16="http://schemas.microsoft.com/office/drawing/2014/main" id="{D30EE7DC-72BE-DE04-B9E6-315EC3477C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1776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1" lang="zh-CN" altLang="en-US" sz="24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假</a:t>
              </a:r>
            </a:p>
          </p:txBody>
        </p:sp>
      </p:grpSp>
      <p:grpSp>
        <p:nvGrpSpPr>
          <p:cNvPr id="338968" name="Group 24">
            <a:extLst>
              <a:ext uri="{FF2B5EF4-FFF2-40B4-BE49-F238E27FC236}">
                <a16:creationId xmlns:a16="http://schemas.microsoft.com/office/drawing/2014/main" id="{43D31800-B076-872D-E90F-5F7A1AD7D6B9}"/>
              </a:ext>
            </a:extLst>
          </p:cNvPr>
          <p:cNvGrpSpPr>
            <a:grpSpLocks/>
          </p:cNvGrpSpPr>
          <p:nvPr/>
        </p:nvGrpSpPr>
        <p:grpSpPr bwMode="auto">
          <a:xfrm>
            <a:off x="4075113" y="3708400"/>
            <a:ext cx="1463675" cy="969963"/>
            <a:chOff x="2640" y="2317"/>
            <a:chExt cx="922" cy="611"/>
          </a:xfrm>
        </p:grpSpPr>
        <p:grpSp>
          <p:nvGrpSpPr>
            <p:cNvPr id="25617" name="Group 25">
              <a:extLst>
                <a:ext uri="{FF2B5EF4-FFF2-40B4-BE49-F238E27FC236}">
                  <a16:creationId xmlns:a16="http://schemas.microsoft.com/office/drawing/2014/main" id="{908ED875-5701-B6AE-A234-DC203A72A5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2400"/>
              <a:ext cx="816" cy="528"/>
              <a:chOff x="2640" y="2400"/>
              <a:chExt cx="816" cy="528"/>
            </a:xfrm>
          </p:grpSpPr>
          <p:sp>
            <p:nvSpPr>
              <p:cNvPr id="25619" name="Rectangle 26">
                <a:extLst>
                  <a:ext uri="{FF2B5EF4-FFF2-40B4-BE49-F238E27FC236}">
                    <a16:creationId xmlns:a16="http://schemas.microsoft.com/office/drawing/2014/main" id="{5920E410-EA5C-14EC-28D1-BD697710B1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2640"/>
                <a:ext cx="816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32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8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24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kumimoji="1" lang="zh-CN" altLang="en-US" sz="2400" b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循环体</a:t>
                </a:r>
              </a:p>
            </p:txBody>
          </p:sp>
          <p:sp>
            <p:nvSpPr>
              <p:cNvPr id="25620" name="Line 27">
                <a:extLst>
                  <a:ext uri="{FF2B5EF4-FFF2-40B4-BE49-F238E27FC236}">
                    <a16:creationId xmlns:a16="http://schemas.microsoft.com/office/drawing/2014/main" id="{6125B7E3-2D27-FD14-D58A-27D1359836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2400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5618" name="Text Box 28">
              <a:extLst>
                <a:ext uri="{FF2B5EF4-FFF2-40B4-BE49-F238E27FC236}">
                  <a16:creationId xmlns:a16="http://schemas.microsoft.com/office/drawing/2014/main" id="{DC5E9BD5-CCFB-8EF0-4490-E33EA406A3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4" y="2317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1" lang="zh-CN" altLang="en-US" sz="24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真</a:t>
              </a:r>
            </a:p>
          </p:txBody>
        </p:sp>
      </p:grpSp>
      <p:sp>
        <p:nvSpPr>
          <p:cNvPr id="338973" name="Line 29">
            <a:extLst>
              <a:ext uri="{FF2B5EF4-FFF2-40B4-BE49-F238E27FC236}">
                <a16:creationId xmlns:a16="http://schemas.microsoft.com/office/drawing/2014/main" id="{D2A5E835-39AC-0258-1CA5-30127B8F5F7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27313" y="2849563"/>
            <a:ext cx="0" cy="297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974" name="Line 30">
            <a:extLst>
              <a:ext uri="{FF2B5EF4-FFF2-40B4-BE49-F238E27FC236}">
                <a16:creationId xmlns:a16="http://schemas.microsoft.com/office/drawing/2014/main" id="{92E8B4F1-34D5-69F8-A05B-7DDC10BCDA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60913" y="5516563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8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8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894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894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894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894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8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8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8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8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8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8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8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8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8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8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8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8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8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8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8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8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8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8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8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8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8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8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8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8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89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89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89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89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89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89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89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89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89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89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89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89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3389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389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389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389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389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8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38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38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38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38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38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38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38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38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38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38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8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8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38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38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38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38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38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38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38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38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38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38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38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8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38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38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38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38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38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8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38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38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38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3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3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38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38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38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38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38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38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6" grpId="0" build="p"/>
      <p:bldP spid="338948" grpId="0" build="allAtOnce" animBg="1"/>
      <p:bldP spid="338952" grpId="0" uiExpand="1" build="allAtOnce" animBg="1"/>
      <p:bldP spid="338952" grpId="1" animBg="1"/>
      <p:bldP spid="338952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灯片编号占位符 3">
            <a:extLst>
              <a:ext uri="{FF2B5EF4-FFF2-40B4-BE49-F238E27FC236}">
                <a16:creationId xmlns:a16="http://schemas.microsoft.com/office/drawing/2014/main" id="{5BE31499-6602-7666-52FB-8B64061000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5E8E2155-A5DF-45B2-8BF8-579E3BE35689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103E988-4C91-92F1-8708-BBC3CB04A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第二讲 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语言基础与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OOP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思想</a:t>
            </a:r>
          </a:p>
        </p:txBody>
      </p:sp>
      <p:sp>
        <p:nvSpPr>
          <p:cNvPr id="339997" name="Rectangle 29">
            <a:extLst>
              <a:ext uri="{FF2B5EF4-FFF2-40B4-BE49-F238E27FC236}">
                <a16:creationId xmlns:a16="http://schemas.microsoft.com/office/drawing/2014/main" id="{6F075AB8-2D96-FB37-CE30-B07087558A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7848600" cy="42672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chemeClr val="bg1"/>
              </a:buClr>
              <a:buFontTx/>
              <a:buAutoNum type="arabicPeriod" startAt="3"/>
            </a:pPr>
            <a:r>
              <a:rPr lang="en-US" altLang="zh-CN" sz="2400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sz="2400">
                <a:solidFill>
                  <a:schemeClr val="bg1"/>
                </a:solidFill>
                <a:ea typeface="华文行楷" panose="02010800040101010101" pitchFamily="2" charset="-122"/>
              </a:rPr>
              <a:t>流程控制语句</a:t>
            </a:r>
          </a:p>
          <a:p>
            <a:pPr marL="990600" lvl="1" indent="-5334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u"/>
            </a:pPr>
            <a:r>
              <a:rPr lang="zh-CN" altLang="en-US" sz="1800">
                <a:solidFill>
                  <a:schemeClr val="bg1"/>
                </a:solidFill>
              </a:rPr>
              <a:t>循环语句中途退出（</a:t>
            </a:r>
            <a:r>
              <a:rPr lang="en-US" altLang="zh-CN" sz="1800">
                <a:solidFill>
                  <a:schemeClr val="bg1"/>
                </a:solidFill>
              </a:rPr>
              <a:t>Java</a:t>
            </a:r>
            <a:r>
              <a:rPr lang="zh-CN" altLang="en-US" sz="1800">
                <a:solidFill>
                  <a:schemeClr val="bg1"/>
                </a:solidFill>
              </a:rPr>
              <a:t>没有</a:t>
            </a:r>
            <a:r>
              <a:rPr lang="en-US" altLang="zh-CN" sz="1800">
                <a:solidFill>
                  <a:schemeClr val="bg1"/>
                </a:solidFill>
              </a:rPr>
              <a:t>goto</a:t>
            </a:r>
            <a:r>
              <a:rPr lang="zh-CN" altLang="en-US" sz="1800">
                <a:solidFill>
                  <a:schemeClr val="bg1"/>
                </a:solidFill>
              </a:rPr>
              <a:t>语句）</a:t>
            </a:r>
          </a:p>
          <a:p>
            <a:pPr marL="137160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zh-CN" altLang="en-US" sz="1800">
                <a:solidFill>
                  <a:schemeClr val="bg1"/>
                </a:solidFill>
              </a:rPr>
              <a:t>不带标号</a:t>
            </a:r>
            <a:r>
              <a:rPr lang="en-US" altLang="zh-CN" sz="1800">
                <a:solidFill>
                  <a:schemeClr val="bg1"/>
                </a:solidFill>
              </a:rPr>
              <a:t>break </a:t>
            </a:r>
            <a:r>
              <a:rPr lang="zh-CN" altLang="en-US" sz="1800">
                <a:solidFill>
                  <a:schemeClr val="bg1"/>
                </a:solidFill>
              </a:rPr>
              <a:t>语句：</a:t>
            </a:r>
          </a:p>
          <a:p>
            <a:pPr marL="1752600" lvl="3" indent="-3810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zh-CN" altLang="en-US" sz="1800">
                <a:solidFill>
                  <a:schemeClr val="bg1"/>
                </a:solidFill>
              </a:rPr>
              <a:t>从循环体内跳出至循环体后面语句，结束当前循环。</a:t>
            </a:r>
          </a:p>
          <a:p>
            <a:pPr marL="1752600" lvl="3" indent="-3810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zh-CN" altLang="en-US" sz="1800">
                <a:solidFill>
                  <a:schemeClr val="bg1"/>
                </a:solidFill>
              </a:rPr>
              <a:t>跳出当前循环体，不是跳出当前大括号对。</a:t>
            </a:r>
          </a:p>
          <a:p>
            <a:pPr marL="1752600" lvl="3" indent="-3810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zh-CN" altLang="en-US" sz="1800">
                <a:solidFill>
                  <a:schemeClr val="bg1"/>
                </a:solidFill>
              </a:rPr>
              <a:t>循环嵌套时，</a:t>
            </a:r>
            <a:r>
              <a:rPr lang="en-US" altLang="zh-CN" sz="1800">
                <a:solidFill>
                  <a:schemeClr val="bg1"/>
                </a:solidFill>
              </a:rPr>
              <a:t>break </a:t>
            </a:r>
            <a:r>
              <a:rPr lang="zh-CN" altLang="en-US" sz="1800">
                <a:solidFill>
                  <a:schemeClr val="bg1"/>
                </a:solidFill>
              </a:rPr>
              <a:t>语句只跳出当前这层循环。</a:t>
            </a:r>
          </a:p>
          <a:p>
            <a:pPr marL="137160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zh-CN" altLang="en-US" sz="1800">
                <a:solidFill>
                  <a:schemeClr val="bg1"/>
                </a:solidFill>
              </a:rPr>
              <a:t>带标号</a:t>
            </a:r>
            <a:r>
              <a:rPr lang="en-US" altLang="zh-CN" sz="1800">
                <a:solidFill>
                  <a:schemeClr val="bg1"/>
                </a:solidFill>
              </a:rPr>
              <a:t>break </a:t>
            </a:r>
            <a:r>
              <a:rPr lang="zh-CN" altLang="en-US" sz="1800">
                <a:solidFill>
                  <a:schemeClr val="bg1"/>
                </a:solidFill>
              </a:rPr>
              <a:t>语句：</a:t>
            </a:r>
          </a:p>
          <a:p>
            <a:pPr marL="1752600" lvl="3" indent="-3810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zh-CN" altLang="en-US" sz="1800">
                <a:solidFill>
                  <a:schemeClr val="bg1"/>
                </a:solidFill>
              </a:rPr>
              <a:t>采用 </a:t>
            </a:r>
            <a:r>
              <a:rPr lang="en-US" altLang="zh-CN" sz="1800">
                <a:solidFill>
                  <a:schemeClr val="bg1"/>
                </a:solidFill>
              </a:rPr>
              <a:t>label: </a:t>
            </a:r>
            <a:r>
              <a:rPr lang="zh-CN" altLang="en-US" sz="1800">
                <a:solidFill>
                  <a:schemeClr val="bg1"/>
                </a:solidFill>
              </a:rPr>
              <a:t>的形式定义标号</a:t>
            </a:r>
          </a:p>
          <a:p>
            <a:pPr marL="1752600" lvl="3" indent="-3810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zh-CN" altLang="en-US" sz="1800">
                <a:solidFill>
                  <a:schemeClr val="bg1"/>
                </a:solidFill>
              </a:rPr>
              <a:t>跳出标号标志的循环。</a:t>
            </a:r>
            <a:endParaRPr lang="zh-CN" altLang="en-US" sz="1600">
              <a:solidFill>
                <a:schemeClr val="bg1"/>
              </a:solidFill>
            </a:endParaRPr>
          </a:p>
          <a:p>
            <a:pPr marL="990600" lvl="1" indent="-5334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u"/>
            </a:pPr>
            <a:r>
              <a:rPr lang="en-US" altLang="zh-CN" sz="1800">
                <a:solidFill>
                  <a:schemeClr val="bg1"/>
                </a:solidFill>
              </a:rPr>
              <a:t>continue </a:t>
            </a:r>
            <a:r>
              <a:rPr lang="zh-CN" altLang="en-US" sz="1800">
                <a:solidFill>
                  <a:schemeClr val="bg1"/>
                </a:solidFill>
              </a:rPr>
              <a:t>语句</a:t>
            </a:r>
          </a:p>
          <a:p>
            <a:pPr marL="137160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zh-CN" altLang="en-US" sz="1800">
                <a:solidFill>
                  <a:schemeClr val="bg1"/>
                </a:solidFill>
              </a:rPr>
              <a:t>不带标号的</a:t>
            </a:r>
            <a:r>
              <a:rPr lang="en-US" altLang="zh-CN" sz="1800">
                <a:solidFill>
                  <a:schemeClr val="bg1"/>
                </a:solidFill>
              </a:rPr>
              <a:t>continue</a:t>
            </a:r>
            <a:r>
              <a:rPr lang="zh-CN" altLang="en-US" sz="1800">
                <a:solidFill>
                  <a:schemeClr val="bg1"/>
                </a:solidFill>
              </a:rPr>
              <a:t>：跳过本轮循环剩余语句</a:t>
            </a:r>
            <a:r>
              <a:rPr lang="en-US" altLang="zh-CN" sz="1800">
                <a:solidFill>
                  <a:schemeClr val="bg1"/>
                </a:solidFill>
              </a:rPr>
              <a:t>,</a:t>
            </a:r>
            <a:r>
              <a:rPr lang="zh-CN" altLang="en-US" sz="1800">
                <a:solidFill>
                  <a:schemeClr val="bg1"/>
                </a:solidFill>
              </a:rPr>
              <a:t>直接进入当前循环体的下一轮。</a:t>
            </a:r>
          </a:p>
          <a:p>
            <a:pPr marL="137160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zh-CN" altLang="en-US" sz="1800">
                <a:solidFill>
                  <a:schemeClr val="bg1"/>
                </a:solidFill>
              </a:rPr>
              <a:t>带标号的</a:t>
            </a:r>
            <a:r>
              <a:rPr lang="en-US" altLang="zh-CN" sz="1800">
                <a:solidFill>
                  <a:schemeClr val="bg1"/>
                </a:solidFill>
              </a:rPr>
              <a:t>continue</a:t>
            </a:r>
            <a:r>
              <a:rPr lang="zh-CN" altLang="en-US" sz="1800">
                <a:solidFill>
                  <a:schemeClr val="bg1"/>
                </a:solidFill>
              </a:rPr>
              <a:t>：跳过循环剩余语句</a:t>
            </a:r>
            <a:r>
              <a:rPr lang="en-US" altLang="zh-CN" sz="1800">
                <a:solidFill>
                  <a:schemeClr val="bg1"/>
                </a:solidFill>
              </a:rPr>
              <a:t>,</a:t>
            </a:r>
            <a:r>
              <a:rPr lang="zh-CN" altLang="en-US" sz="1800">
                <a:solidFill>
                  <a:schemeClr val="bg1"/>
                </a:solidFill>
              </a:rPr>
              <a:t>直接进入标号所指的循环体的下一轮循环。</a:t>
            </a:r>
          </a:p>
          <a:p>
            <a:pPr marL="137160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zh-CN" altLang="en-US" sz="1800">
                <a:solidFill>
                  <a:schemeClr val="bg1"/>
                </a:solidFill>
              </a:rPr>
              <a:t>作业：请同学们自己动手，设计并编写一个呈上三角分布的九九表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9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9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9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9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39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9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9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9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9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39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9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9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9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9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39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9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9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9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9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39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99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99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99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99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399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99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99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99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99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399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99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99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99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99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399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99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99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99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99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399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99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99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99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99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399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99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99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99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99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99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99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灯片编号占位符 3">
            <a:extLst>
              <a:ext uri="{FF2B5EF4-FFF2-40B4-BE49-F238E27FC236}">
                <a16:creationId xmlns:a16="http://schemas.microsoft.com/office/drawing/2014/main" id="{0620BFDD-3958-B0CF-8211-7A6603A322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640D1153-83BF-47DB-B1CE-CAB7402E74F3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40994" name="Rectangle 2">
            <a:extLst>
              <a:ext uri="{FF2B5EF4-FFF2-40B4-BE49-F238E27FC236}">
                <a16:creationId xmlns:a16="http://schemas.microsoft.com/office/drawing/2014/main" id="{93728CEF-48C3-7D9E-294B-E1BCD74AF3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427672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chemeClr val="bg1"/>
              </a:buClr>
              <a:buFontTx/>
              <a:buAutoNum type="arabicPeriod" startAt="4"/>
              <a:tabLst>
                <a:tab pos="627063" algn="l"/>
                <a:tab pos="809625" algn="l"/>
              </a:tabLst>
            </a:pPr>
            <a:r>
              <a:rPr lang="en-US" altLang="zh-CN" sz="2400">
                <a:solidFill>
                  <a:schemeClr val="bg1"/>
                </a:solidFill>
                <a:ea typeface="华文行楷" panose="02010800040101010101" pitchFamily="2" charset="-122"/>
              </a:rPr>
              <a:t>OOP</a:t>
            </a:r>
            <a:r>
              <a:rPr lang="zh-CN" altLang="en-US" sz="2400">
                <a:solidFill>
                  <a:schemeClr val="bg1"/>
                </a:solidFill>
                <a:ea typeface="华文行楷" panose="02010800040101010101" pitchFamily="2" charset="-122"/>
              </a:rPr>
              <a:t>概念与特点</a:t>
            </a:r>
            <a:endParaRPr lang="zh-CN" altLang="en-US" sz="2400">
              <a:solidFill>
                <a:schemeClr val="bg1"/>
              </a:solidFill>
            </a:endParaRP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AutoNum type="circleNumDbPlain"/>
              <a:tabLst>
                <a:tab pos="627063" algn="l"/>
                <a:tab pos="809625" algn="l"/>
              </a:tabLst>
            </a:pPr>
            <a:r>
              <a:rPr lang="en-US" altLang="zh-CN" sz="1800">
                <a:solidFill>
                  <a:schemeClr val="bg1"/>
                </a:solidFill>
              </a:rPr>
              <a:t>OOP</a:t>
            </a:r>
            <a:r>
              <a:rPr lang="zh-CN" altLang="en-US" sz="1800">
                <a:solidFill>
                  <a:schemeClr val="bg1"/>
                </a:solidFill>
              </a:rPr>
              <a:t>概念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AutoNum type="circleNumDbPlain"/>
              <a:tabLst>
                <a:tab pos="627063" algn="l"/>
                <a:tab pos="809625" algn="l"/>
              </a:tabLst>
            </a:pPr>
            <a:r>
              <a:rPr lang="en-US" altLang="zh-CN" sz="1800">
                <a:solidFill>
                  <a:schemeClr val="bg1"/>
                </a:solidFill>
              </a:rPr>
              <a:t>OOP</a:t>
            </a:r>
            <a:r>
              <a:rPr lang="zh-CN" altLang="en-US" sz="1800">
                <a:solidFill>
                  <a:schemeClr val="bg1"/>
                </a:solidFill>
              </a:rPr>
              <a:t>特点</a:t>
            </a:r>
          </a:p>
          <a:p>
            <a:pPr marL="804863" lvl="1" indent="-5334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</a:rPr>
              <a:t>封装性（</a:t>
            </a:r>
            <a:r>
              <a:rPr lang="en-US" altLang="zh-CN" sz="1600">
                <a:solidFill>
                  <a:schemeClr val="bg1"/>
                </a:solidFill>
              </a:rPr>
              <a:t>encapsulation</a:t>
            </a:r>
            <a:r>
              <a:rPr lang="zh-CN" altLang="en-US" sz="1600">
                <a:solidFill>
                  <a:schemeClr val="bg1"/>
                </a:solidFill>
              </a:rPr>
              <a:t>）</a:t>
            </a:r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</a:rPr>
              <a:t>实现了数据的隐藏及安全性</a:t>
            </a:r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</a:rPr>
              <a:t>提高了程序的模块化，且易于维护</a:t>
            </a:r>
          </a:p>
          <a:p>
            <a:pPr marL="804863" lvl="1" indent="-5334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</a:rPr>
              <a:t>继承性（</a:t>
            </a:r>
            <a:r>
              <a:rPr lang="en-US" altLang="zh-CN" sz="1600">
                <a:solidFill>
                  <a:schemeClr val="bg1"/>
                </a:solidFill>
              </a:rPr>
              <a:t>inheritance</a:t>
            </a:r>
            <a:r>
              <a:rPr lang="zh-CN" altLang="en-US" sz="1600">
                <a:solidFill>
                  <a:schemeClr val="bg1"/>
                </a:solidFill>
              </a:rPr>
              <a:t>）</a:t>
            </a:r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</a:rPr>
              <a:t>体现了对现实世界的抽象模拟</a:t>
            </a:r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</a:rPr>
              <a:t>提高了代码的复用性</a:t>
            </a:r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en-US" altLang="zh-CN" sz="1600">
                <a:solidFill>
                  <a:schemeClr val="bg1"/>
                </a:solidFill>
              </a:rPr>
              <a:t>Java</a:t>
            </a:r>
            <a:r>
              <a:rPr lang="zh-CN" altLang="en-US" sz="1600">
                <a:solidFill>
                  <a:schemeClr val="bg1"/>
                </a:solidFill>
              </a:rPr>
              <a:t>仅支持单重继承，但可通过接口实现多重继承</a:t>
            </a:r>
          </a:p>
          <a:p>
            <a:pPr marL="804863" lvl="1" indent="-5334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1800">
                <a:solidFill>
                  <a:schemeClr val="bg1"/>
                </a:solidFill>
              </a:rPr>
              <a:t>多态性（</a:t>
            </a:r>
            <a:r>
              <a:rPr lang="en-US" altLang="zh-CN" sz="1800">
                <a:solidFill>
                  <a:schemeClr val="bg1"/>
                </a:solidFill>
              </a:rPr>
              <a:t>polymorphism</a:t>
            </a:r>
            <a:r>
              <a:rPr lang="zh-CN" altLang="en-US" sz="1800">
                <a:solidFill>
                  <a:schemeClr val="bg1"/>
                </a:solidFill>
              </a:rPr>
              <a:t>）</a:t>
            </a:r>
            <a:r>
              <a:rPr lang="zh-CN" altLang="en-US" sz="1800"/>
              <a:t> </a:t>
            </a:r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1800">
                <a:solidFill>
                  <a:schemeClr val="bg1"/>
                </a:solidFill>
              </a:rPr>
              <a:t>即用同一个名字调用实现不同操作的方法</a:t>
            </a:r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1800">
                <a:solidFill>
                  <a:schemeClr val="bg1"/>
                </a:solidFill>
              </a:rPr>
              <a:t>方式</a:t>
            </a:r>
            <a:r>
              <a:rPr lang="en-US" altLang="zh-CN" sz="1800">
                <a:solidFill>
                  <a:schemeClr val="bg1"/>
                </a:solidFill>
              </a:rPr>
              <a:t>1</a:t>
            </a:r>
            <a:r>
              <a:rPr lang="zh-CN" altLang="en-US" sz="1800">
                <a:solidFill>
                  <a:schemeClr val="bg1"/>
                </a:solidFill>
              </a:rPr>
              <a:t>：不同的类之间的同名方法（中国</a:t>
            </a:r>
            <a:r>
              <a:rPr lang="en-US" altLang="zh-CN" sz="1800">
                <a:solidFill>
                  <a:schemeClr val="bg1"/>
                </a:solidFill>
              </a:rPr>
              <a:t>/</a:t>
            </a:r>
            <a:r>
              <a:rPr lang="zh-CN" altLang="en-US" sz="1800">
                <a:solidFill>
                  <a:schemeClr val="bg1"/>
                </a:solidFill>
              </a:rPr>
              <a:t>美国　改革）</a:t>
            </a:r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1800">
                <a:solidFill>
                  <a:schemeClr val="bg1"/>
                </a:solidFill>
              </a:rPr>
              <a:t>方式</a:t>
            </a:r>
            <a:r>
              <a:rPr lang="en-US" altLang="zh-CN" sz="1800">
                <a:solidFill>
                  <a:schemeClr val="bg1"/>
                </a:solidFill>
              </a:rPr>
              <a:t>2</a:t>
            </a:r>
            <a:r>
              <a:rPr lang="zh-CN" altLang="en-US" sz="1800">
                <a:solidFill>
                  <a:schemeClr val="bg1"/>
                </a:solidFill>
              </a:rPr>
              <a:t>：参数不同的同名方法（如</a:t>
            </a:r>
            <a:r>
              <a:rPr lang="en-US" altLang="zh-CN" sz="1800">
                <a:solidFill>
                  <a:schemeClr val="bg1"/>
                </a:solidFill>
              </a:rPr>
              <a:t>max()</a:t>
            </a:r>
            <a:r>
              <a:rPr lang="zh-CN" altLang="en-US" sz="1800">
                <a:solidFill>
                  <a:schemeClr val="bg1"/>
                </a:solidFill>
              </a:rPr>
              <a:t>方法）</a:t>
            </a:r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1800">
                <a:solidFill>
                  <a:schemeClr val="bg1"/>
                </a:solidFill>
              </a:rPr>
              <a:t>使用方便，且降低了维护和编程量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423AD1BF-760F-4AA1-9971-3CEC6CCDA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第二讲 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语言基础与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OOP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思想</a:t>
            </a:r>
          </a:p>
        </p:txBody>
      </p:sp>
      <p:grpSp>
        <p:nvGrpSpPr>
          <p:cNvPr id="341060" name="Group 68">
            <a:extLst>
              <a:ext uri="{FF2B5EF4-FFF2-40B4-BE49-F238E27FC236}">
                <a16:creationId xmlns:a16="http://schemas.microsoft.com/office/drawing/2014/main" id="{D62C572F-CF73-E325-54F0-F64B8B0DC83E}"/>
              </a:ext>
            </a:extLst>
          </p:cNvPr>
          <p:cNvGrpSpPr>
            <a:grpSpLocks/>
          </p:cNvGrpSpPr>
          <p:nvPr/>
        </p:nvGrpSpPr>
        <p:grpSpPr bwMode="auto">
          <a:xfrm>
            <a:off x="869950" y="2060575"/>
            <a:ext cx="7740650" cy="3816350"/>
            <a:chOff x="548" y="1298"/>
            <a:chExt cx="4876" cy="2404"/>
          </a:xfrm>
        </p:grpSpPr>
        <p:sp>
          <p:nvSpPr>
            <p:cNvPr id="27654" name="Rectangle 4">
              <a:extLst>
                <a:ext uri="{FF2B5EF4-FFF2-40B4-BE49-F238E27FC236}">
                  <a16:creationId xmlns:a16="http://schemas.microsoft.com/office/drawing/2014/main" id="{8D8B8386-B951-F706-2CB1-7893E2268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" y="1320"/>
              <a:ext cx="4827" cy="23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609600" indent="-609600"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990600" indent="-533400"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371600" indent="-4572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752600" indent="-3810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209800" indent="-3810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667000" indent="-381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3124200" indent="-381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581400" indent="-381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4038600" indent="-381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Clr>
                  <a:srgbClr val="CC0000"/>
                </a:buClr>
                <a:buFontTx/>
                <a:buNone/>
              </a:pPr>
              <a:endParaRPr lang="zh-CN" altLang="zh-CN" sz="200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27655" name="Text Box 8">
              <a:extLst>
                <a:ext uri="{FF2B5EF4-FFF2-40B4-BE49-F238E27FC236}">
                  <a16:creationId xmlns:a16="http://schemas.microsoft.com/office/drawing/2014/main" id="{ED4B0F39-C31A-95C0-82E8-D2CA839B0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3134"/>
              <a:ext cx="1680" cy="296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1" lang="zh-CN" altLang="en-US" sz="24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公共数据</a:t>
              </a:r>
            </a:p>
          </p:txBody>
        </p:sp>
        <p:grpSp>
          <p:nvGrpSpPr>
            <p:cNvPr id="27656" name="Group 9">
              <a:extLst>
                <a:ext uri="{FF2B5EF4-FFF2-40B4-BE49-F238E27FC236}">
                  <a16:creationId xmlns:a16="http://schemas.microsoft.com/office/drawing/2014/main" id="{945426C0-3DA4-724F-DA05-38F16834F0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1982"/>
              <a:ext cx="3024" cy="864"/>
              <a:chOff x="720" y="1632"/>
              <a:chExt cx="3024" cy="864"/>
            </a:xfrm>
          </p:grpSpPr>
          <p:grpSp>
            <p:nvGrpSpPr>
              <p:cNvPr id="27702" name="Group 10">
                <a:extLst>
                  <a:ext uri="{FF2B5EF4-FFF2-40B4-BE49-F238E27FC236}">
                    <a16:creationId xmlns:a16="http://schemas.microsoft.com/office/drawing/2014/main" id="{CB1C3575-F99C-25FF-B9C4-DCA6E880B3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0" y="1632"/>
                <a:ext cx="1632" cy="336"/>
                <a:chOff x="1536" y="1776"/>
                <a:chExt cx="1632" cy="336"/>
              </a:xfrm>
            </p:grpSpPr>
            <p:sp>
              <p:nvSpPr>
                <p:cNvPr id="27712" name="Oval 11">
                  <a:extLst>
                    <a:ext uri="{FF2B5EF4-FFF2-40B4-BE49-F238E27FC236}">
                      <a16:creationId xmlns:a16="http://schemas.microsoft.com/office/drawing/2014/main" id="{391D2B03-A638-9DF6-4A25-D49FE8A420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" y="1776"/>
                  <a:ext cx="672" cy="336"/>
                </a:xfrm>
                <a:prstGeom prst="ellips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32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8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24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>
                    <a:spcBef>
                      <a:spcPct val="0"/>
                    </a:spcBef>
                    <a:buClrTx/>
                    <a:buFontTx/>
                    <a:buNone/>
                  </a:pPr>
                  <a:endParaRPr lang="zh-CN" altLang="en-US" sz="10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713" name="Text Box 12">
                  <a:extLst>
                    <a:ext uri="{FF2B5EF4-FFF2-40B4-BE49-F238E27FC236}">
                      <a16:creationId xmlns:a16="http://schemas.microsoft.com/office/drawing/2014/main" id="{595690D4-E12E-6CD7-3648-58E4BE23A8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32" y="1776"/>
                  <a:ext cx="153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32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8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24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FontTx/>
                    <a:buNone/>
                  </a:pPr>
                  <a:r>
                    <a:rPr kumimoji="1" lang="zh-CN" altLang="en-US" sz="24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函数</a:t>
                  </a:r>
                </a:p>
              </p:txBody>
            </p:sp>
          </p:grpSp>
          <p:grpSp>
            <p:nvGrpSpPr>
              <p:cNvPr id="27703" name="Group 13">
                <a:extLst>
                  <a:ext uri="{FF2B5EF4-FFF2-40B4-BE49-F238E27FC236}">
                    <a16:creationId xmlns:a16="http://schemas.microsoft.com/office/drawing/2014/main" id="{9CCCC9A9-DB0F-D6A0-C248-6B48958FA7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0" y="2064"/>
                <a:ext cx="1632" cy="336"/>
                <a:chOff x="1536" y="1776"/>
                <a:chExt cx="1632" cy="336"/>
              </a:xfrm>
            </p:grpSpPr>
            <p:sp>
              <p:nvSpPr>
                <p:cNvPr id="27710" name="Oval 14">
                  <a:extLst>
                    <a:ext uri="{FF2B5EF4-FFF2-40B4-BE49-F238E27FC236}">
                      <a16:creationId xmlns:a16="http://schemas.microsoft.com/office/drawing/2014/main" id="{FD0365B1-8CD8-26BE-1F5B-1BF60AE22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" y="1776"/>
                  <a:ext cx="672" cy="336"/>
                </a:xfrm>
                <a:prstGeom prst="ellips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32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8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24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>
                    <a:spcBef>
                      <a:spcPct val="0"/>
                    </a:spcBef>
                    <a:buClrTx/>
                    <a:buFontTx/>
                    <a:buNone/>
                  </a:pPr>
                  <a:endParaRPr lang="zh-CN" altLang="en-US" sz="10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711" name="Text Box 15">
                  <a:extLst>
                    <a:ext uri="{FF2B5EF4-FFF2-40B4-BE49-F238E27FC236}">
                      <a16:creationId xmlns:a16="http://schemas.microsoft.com/office/drawing/2014/main" id="{5F72BAF9-C139-7A03-F05A-00673809F76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32" y="1776"/>
                  <a:ext cx="153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32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8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24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FontTx/>
                    <a:buNone/>
                  </a:pPr>
                  <a:r>
                    <a:rPr kumimoji="1" lang="zh-CN" altLang="en-US" sz="24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函数</a:t>
                  </a:r>
                </a:p>
              </p:txBody>
            </p:sp>
          </p:grpSp>
          <p:grpSp>
            <p:nvGrpSpPr>
              <p:cNvPr id="27704" name="Group 16">
                <a:extLst>
                  <a:ext uri="{FF2B5EF4-FFF2-40B4-BE49-F238E27FC236}">
                    <a16:creationId xmlns:a16="http://schemas.microsoft.com/office/drawing/2014/main" id="{19E4C69F-0CAB-D1B6-444B-CCF29C817B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8" y="1728"/>
                <a:ext cx="1632" cy="336"/>
                <a:chOff x="1536" y="1776"/>
                <a:chExt cx="1632" cy="336"/>
              </a:xfrm>
            </p:grpSpPr>
            <p:sp>
              <p:nvSpPr>
                <p:cNvPr id="27708" name="Oval 17">
                  <a:extLst>
                    <a:ext uri="{FF2B5EF4-FFF2-40B4-BE49-F238E27FC236}">
                      <a16:creationId xmlns:a16="http://schemas.microsoft.com/office/drawing/2014/main" id="{32FA3BE6-0B61-17F9-F0CE-E54D0E060B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" y="1776"/>
                  <a:ext cx="672" cy="336"/>
                </a:xfrm>
                <a:prstGeom prst="ellips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32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8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24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>
                    <a:spcBef>
                      <a:spcPct val="0"/>
                    </a:spcBef>
                    <a:buClrTx/>
                    <a:buFontTx/>
                    <a:buNone/>
                  </a:pPr>
                  <a:endParaRPr lang="zh-CN" altLang="en-US" sz="10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709" name="Text Box 18">
                  <a:extLst>
                    <a:ext uri="{FF2B5EF4-FFF2-40B4-BE49-F238E27FC236}">
                      <a16:creationId xmlns:a16="http://schemas.microsoft.com/office/drawing/2014/main" id="{1719558A-C88A-6DF9-6781-EE6D88EABA7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32" y="1776"/>
                  <a:ext cx="153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32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8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24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FontTx/>
                    <a:buNone/>
                  </a:pPr>
                  <a:r>
                    <a:rPr kumimoji="1" lang="zh-CN" altLang="en-US" sz="24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函数</a:t>
                  </a:r>
                </a:p>
              </p:txBody>
            </p:sp>
          </p:grpSp>
          <p:grpSp>
            <p:nvGrpSpPr>
              <p:cNvPr id="27705" name="Group 19">
                <a:extLst>
                  <a:ext uri="{FF2B5EF4-FFF2-40B4-BE49-F238E27FC236}">
                    <a16:creationId xmlns:a16="http://schemas.microsoft.com/office/drawing/2014/main" id="{57D07C99-951A-5C3D-F2BB-575D6FB5EA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2160"/>
                <a:ext cx="1632" cy="336"/>
                <a:chOff x="1536" y="1776"/>
                <a:chExt cx="1632" cy="336"/>
              </a:xfrm>
            </p:grpSpPr>
            <p:sp>
              <p:nvSpPr>
                <p:cNvPr id="27706" name="Oval 20">
                  <a:extLst>
                    <a:ext uri="{FF2B5EF4-FFF2-40B4-BE49-F238E27FC236}">
                      <a16:creationId xmlns:a16="http://schemas.microsoft.com/office/drawing/2014/main" id="{D0651A60-3755-FE31-6F66-7CE77D0F33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" y="1776"/>
                  <a:ext cx="672" cy="336"/>
                </a:xfrm>
                <a:prstGeom prst="ellips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32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8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24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>
                    <a:spcBef>
                      <a:spcPct val="0"/>
                    </a:spcBef>
                    <a:buClrTx/>
                    <a:buFontTx/>
                    <a:buNone/>
                  </a:pPr>
                  <a:endParaRPr lang="zh-CN" altLang="en-US" sz="10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707" name="Text Box 21">
                  <a:extLst>
                    <a:ext uri="{FF2B5EF4-FFF2-40B4-BE49-F238E27FC236}">
                      <a16:creationId xmlns:a16="http://schemas.microsoft.com/office/drawing/2014/main" id="{7C9BEE02-8425-4D39-E281-773D5B3C3CB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32" y="1776"/>
                  <a:ext cx="153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32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8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24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FontTx/>
                    <a:buNone/>
                  </a:pPr>
                  <a:r>
                    <a:rPr kumimoji="1" lang="zh-CN" altLang="en-US" sz="24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函数</a:t>
                  </a:r>
                </a:p>
              </p:txBody>
            </p:sp>
          </p:grpSp>
        </p:grpSp>
        <p:grpSp>
          <p:nvGrpSpPr>
            <p:cNvPr id="27657" name="Group 22">
              <a:extLst>
                <a:ext uri="{FF2B5EF4-FFF2-40B4-BE49-F238E27FC236}">
                  <a16:creationId xmlns:a16="http://schemas.microsoft.com/office/drawing/2014/main" id="{5759AB2B-42A5-3AF3-76B5-231146B02C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2318"/>
              <a:ext cx="1344" cy="816"/>
              <a:chOff x="1056" y="1968"/>
              <a:chExt cx="1344" cy="816"/>
            </a:xfrm>
          </p:grpSpPr>
          <p:sp>
            <p:nvSpPr>
              <p:cNvPr id="27698" name="Line 23">
                <a:extLst>
                  <a:ext uri="{FF2B5EF4-FFF2-40B4-BE49-F238E27FC236}">
                    <a16:creationId xmlns:a16="http://schemas.microsoft.com/office/drawing/2014/main" id="{C345E495-C46D-7F3A-401F-58D77C48B8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1968"/>
                <a:ext cx="144" cy="816"/>
              </a:xfrm>
              <a:prstGeom prst="line">
                <a:avLst/>
              </a:prstGeom>
              <a:noFill/>
              <a:ln w="25400" cap="sq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99" name="Line 24">
                <a:extLst>
                  <a:ext uri="{FF2B5EF4-FFF2-40B4-BE49-F238E27FC236}">
                    <a16:creationId xmlns:a16="http://schemas.microsoft.com/office/drawing/2014/main" id="{387CD55F-7833-1BB9-2638-FA755A0D58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400"/>
                <a:ext cx="0" cy="384"/>
              </a:xfrm>
              <a:prstGeom prst="line">
                <a:avLst/>
              </a:prstGeom>
              <a:noFill/>
              <a:ln w="25400" cap="sq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00" name="Line 25">
                <a:extLst>
                  <a:ext uri="{FF2B5EF4-FFF2-40B4-BE49-F238E27FC236}">
                    <a16:creationId xmlns:a16="http://schemas.microsoft.com/office/drawing/2014/main" id="{BEA1C471-1CAB-2D83-0A00-83CF18DB16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72" y="2064"/>
                <a:ext cx="192" cy="720"/>
              </a:xfrm>
              <a:prstGeom prst="line">
                <a:avLst/>
              </a:prstGeom>
              <a:noFill/>
              <a:ln w="25400" cap="sq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01" name="Line 26">
                <a:extLst>
                  <a:ext uri="{FF2B5EF4-FFF2-40B4-BE49-F238E27FC236}">
                    <a16:creationId xmlns:a16="http://schemas.microsoft.com/office/drawing/2014/main" id="{FF23A4D5-6FDA-C786-B070-3E3D0DCFB1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12" y="2496"/>
                <a:ext cx="288" cy="288"/>
              </a:xfrm>
              <a:prstGeom prst="line">
                <a:avLst/>
              </a:prstGeom>
              <a:noFill/>
              <a:ln w="25400" cap="sq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7658" name="Text Box 27">
              <a:extLst>
                <a:ext uri="{FF2B5EF4-FFF2-40B4-BE49-F238E27FC236}">
                  <a16:creationId xmlns:a16="http://schemas.microsoft.com/office/drawing/2014/main" id="{45D63B39-B224-5577-DAF5-7DA028B354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1525"/>
              <a:ext cx="21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1" lang="zh-CN" altLang="en-US" sz="2000">
                  <a:solidFill>
                    <a:srgbClr val="0033CC"/>
                  </a:solidFill>
                  <a:latin typeface="Times New Roman" panose="02020603050405020304" pitchFamily="18" charset="0"/>
                </a:rPr>
                <a:t>程序：算法＋数据结构</a:t>
              </a:r>
            </a:p>
          </p:txBody>
        </p:sp>
        <p:grpSp>
          <p:nvGrpSpPr>
            <p:cNvPr id="27659" name="Group 28">
              <a:extLst>
                <a:ext uri="{FF2B5EF4-FFF2-40B4-BE49-F238E27FC236}">
                  <a16:creationId xmlns:a16="http://schemas.microsoft.com/office/drawing/2014/main" id="{1C5045C6-D5DD-9406-0B1A-3128D2C094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1832"/>
              <a:ext cx="2208" cy="1632"/>
              <a:chOff x="3216" y="1584"/>
              <a:chExt cx="2208" cy="1632"/>
            </a:xfrm>
          </p:grpSpPr>
          <p:grpSp>
            <p:nvGrpSpPr>
              <p:cNvPr id="27670" name="Group 29">
                <a:extLst>
                  <a:ext uri="{FF2B5EF4-FFF2-40B4-BE49-F238E27FC236}">
                    <a16:creationId xmlns:a16="http://schemas.microsoft.com/office/drawing/2014/main" id="{C814EB2A-AB9E-3ECB-7466-F632FB1AA0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16" y="2496"/>
                <a:ext cx="1392" cy="720"/>
                <a:chOff x="3216" y="2496"/>
                <a:chExt cx="1392" cy="720"/>
              </a:xfrm>
            </p:grpSpPr>
            <p:grpSp>
              <p:nvGrpSpPr>
                <p:cNvPr id="27685" name="Group 30">
                  <a:extLst>
                    <a:ext uri="{FF2B5EF4-FFF2-40B4-BE49-F238E27FC236}">
                      <a16:creationId xmlns:a16="http://schemas.microsoft.com/office/drawing/2014/main" id="{C1394641-D550-BCC5-1A86-901A69BF85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6" y="2544"/>
                  <a:ext cx="1344" cy="672"/>
                  <a:chOff x="3216" y="2544"/>
                  <a:chExt cx="1344" cy="672"/>
                </a:xfrm>
              </p:grpSpPr>
              <p:grpSp>
                <p:nvGrpSpPr>
                  <p:cNvPr id="27688" name="Group 31">
                    <a:extLst>
                      <a:ext uri="{FF2B5EF4-FFF2-40B4-BE49-F238E27FC236}">
                        <a16:creationId xmlns:a16="http://schemas.microsoft.com/office/drawing/2014/main" id="{852F1873-BD34-0385-F2A7-6CDD478B974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16" y="2544"/>
                    <a:ext cx="1344" cy="672"/>
                    <a:chOff x="3600" y="1536"/>
                    <a:chExt cx="1296" cy="912"/>
                  </a:xfrm>
                </p:grpSpPr>
                <p:sp>
                  <p:nvSpPr>
                    <p:cNvPr id="27690" name="AutoShape 32">
                      <a:extLst>
                        <a:ext uri="{FF2B5EF4-FFF2-40B4-BE49-F238E27FC236}">
                          <a16:creationId xmlns:a16="http://schemas.microsoft.com/office/drawing/2014/main" id="{1757ABB2-314A-CE63-68EE-66871019572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36" y="1776"/>
                      <a:ext cx="672" cy="384"/>
                    </a:xfrm>
                    <a:prstGeom prst="hexagon">
                      <a:avLst>
                        <a:gd name="adj" fmla="val 43750"/>
                        <a:gd name="vf" fmla="val 115470"/>
                      </a:avLst>
                    </a:prstGeom>
                    <a:noFill/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lr>
                          <a:srgbClr val="000099"/>
                        </a:buClr>
                        <a:buChar char="•"/>
                        <a:defRPr sz="32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99"/>
                        </a:buClr>
                        <a:buChar char="–"/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99"/>
                        </a:buClr>
                        <a:buChar char="•"/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9"/>
                        </a:buClr>
                        <a:buChar char="–"/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99"/>
                        </a:buClr>
                        <a:buChar char="»"/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Char char="»"/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Char char="»"/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Char char="»"/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Char char="»"/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just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zh-CN" altLang="en-US" sz="1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7691" name="AutoShape 33">
                      <a:extLst>
                        <a:ext uri="{FF2B5EF4-FFF2-40B4-BE49-F238E27FC236}">
                          <a16:creationId xmlns:a16="http://schemas.microsoft.com/office/drawing/2014/main" id="{12F725AA-942E-F550-22B7-189B2E780D2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0" y="1536"/>
                      <a:ext cx="1296" cy="912"/>
                    </a:xfrm>
                    <a:prstGeom prst="hexagon">
                      <a:avLst>
                        <a:gd name="adj" fmla="val 35526"/>
                        <a:gd name="vf" fmla="val 115470"/>
                      </a:avLst>
                    </a:prstGeom>
                    <a:noFill/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lr>
                          <a:srgbClr val="000099"/>
                        </a:buClr>
                        <a:buChar char="•"/>
                        <a:defRPr sz="32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99"/>
                        </a:buClr>
                        <a:buChar char="–"/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99"/>
                        </a:buClr>
                        <a:buChar char="•"/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9"/>
                        </a:buClr>
                        <a:buChar char="–"/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99"/>
                        </a:buClr>
                        <a:buChar char="»"/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Char char="»"/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Char char="»"/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Char char="»"/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Char char="»"/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just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zh-CN" altLang="en-US" sz="1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7692" name="Line 34">
                      <a:extLst>
                        <a:ext uri="{FF2B5EF4-FFF2-40B4-BE49-F238E27FC236}">
                          <a16:creationId xmlns:a16="http://schemas.microsoft.com/office/drawing/2014/main" id="{9D5E12F3-735E-0B93-67A9-EC64B5BC03B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6" y="1536"/>
                      <a:ext cx="192" cy="240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7693" name="Line 35">
                      <a:extLst>
                        <a:ext uri="{FF2B5EF4-FFF2-40B4-BE49-F238E27FC236}">
                          <a16:creationId xmlns:a16="http://schemas.microsoft.com/office/drawing/2014/main" id="{8E6219B9-2BFB-D6DE-8D63-32FD3E61D2C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00" y="1968"/>
                      <a:ext cx="336" cy="48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7694" name="Line 36">
                      <a:extLst>
                        <a:ext uri="{FF2B5EF4-FFF2-40B4-BE49-F238E27FC236}">
                          <a16:creationId xmlns:a16="http://schemas.microsoft.com/office/drawing/2014/main" id="{D0835867-C24A-28E2-9269-64790288962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984" y="2160"/>
                      <a:ext cx="96" cy="288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7695" name="Line 37">
                      <a:extLst>
                        <a:ext uri="{FF2B5EF4-FFF2-40B4-BE49-F238E27FC236}">
                          <a16:creationId xmlns:a16="http://schemas.microsoft.com/office/drawing/2014/main" id="{810EE164-498A-571B-47CC-20A4D2AFC4A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2160"/>
                      <a:ext cx="96" cy="288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7696" name="Line 38">
                      <a:extLst>
                        <a:ext uri="{FF2B5EF4-FFF2-40B4-BE49-F238E27FC236}">
                          <a16:creationId xmlns:a16="http://schemas.microsoft.com/office/drawing/2014/main" id="{8B488BF3-386E-1C1E-CE25-EF51D9DFC62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416" y="1536"/>
                      <a:ext cx="144" cy="240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7697" name="Line 39">
                      <a:extLst>
                        <a:ext uri="{FF2B5EF4-FFF2-40B4-BE49-F238E27FC236}">
                          <a16:creationId xmlns:a16="http://schemas.microsoft.com/office/drawing/2014/main" id="{272607CF-6858-1BE9-043A-4F4E638403E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8" y="1968"/>
                      <a:ext cx="288" cy="48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27689" name="Text Box 40">
                    <a:extLst>
                      <a:ext uri="{FF2B5EF4-FFF2-40B4-BE49-F238E27FC236}">
                        <a16:creationId xmlns:a16="http://schemas.microsoft.com/office/drawing/2014/main" id="{C2EB1994-1A04-7FA8-858E-B9D05DD43C0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96" y="2736"/>
                    <a:ext cx="52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cap="sq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rgbClr val="000099"/>
                      </a:buClr>
                      <a:buChar char="•"/>
                      <a:defRPr sz="32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rgbClr val="000099"/>
                      </a:buClr>
                      <a:buChar char="–"/>
                      <a:defRPr sz="28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9"/>
                      </a:buClr>
                      <a:buChar char="•"/>
                      <a:defRPr sz="24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9"/>
                      </a:buClr>
                      <a:buChar char="–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ClrTx/>
                      <a:buFontTx/>
                      <a:buNone/>
                    </a:pPr>
                    <a:r>
                      <a:rPr kumimoji="1" lang="zh-CN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数据</a:t>
                    </a:r>
                    <a:endParaRPr kumimoji="1" lang="zh-CN" altLang="en-US" sz="2400" b="0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7686" name="Text Box 41">
                  <a:extLst>
                    <a:ext uri="{FF2B5EF4-FFF2-40B4-BE49-F238E27FC236}">
                      <a16:creationId xmlns:a16="http://schemas.microsoft.com/office/drawing/2014/main" id="{AD59439A-7D1E-6CBA-BCD2-8EEF0C8DB9C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96" y="2496"/>
                  <a:ext cx="57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32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8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24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FontTx/>
                    <a:buNone/>
                  </a:pPr>
                  <a:r>
                    <a:rPr kumimoji="1" lang="zh-CN" altLang="en-US" sz="18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方法</a:t>
                  </a:r>
                  <a:endParaRPr kumimoji="1" lang="zh-CN" altLang="en-US" sz="24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687" name="Text Box 42">
                  <a:extLst>
                    <a:ext uri="{FF2B5EF4-FFF2-40B4-BE49-F238E27FC236}">
                      <a16:creationId xmlns:a16="http://schemas.microsoft.com/office/drawing/2014/main" id="{F2A7D394-1D2D-D3DB-B2DA-E7D09C18BBD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800000">
                  <a:off x="4080" y="2640"/>
                  <a:ext cx="52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32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8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24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FontTx/>
                    <a:buNone/>
                  </a:pPr>
                  <a:r>
                    <a:rPr kumimoji="1" lang="zh-CN" altLang="en-US" sz="18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方法</a:t>
                  </a:r>
                  <a:endParaRPr kumimoji="1" lang="zh-CN" altLang="en-US" sz="24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671" name="Group 43">
                <a:extLst>
                  <a:ext uri="{FF2B5EF4-FFF2-40B4-BE49-F238E27FC236}">
                    <a16:creationId xmlns:a16="http://schemas.microsoft.com/office/drawing/2014/main" id="{328570B4-AE70-0D7A-4E3D-5D3099D8CB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1584"/>
                <a:ext cx="1344" cy="672"/>
                <a:chOff x="4080" y="1584"/>
                <a:chExt cx="1344" cy="672"/>
              </a:xfrm>
            </p:grpSpPr>
            <p:grpSp>
              <p:nvGrpSpPr>
                <p:cNvPr id="27672" name="Group 44">
                  <a:extLst>
                    <a:ext uri="{FF2B5EF4-FFF2-40B4-BE49-F238E27FC236}">
                      <a16:creationId xmlns:a16="http://schemas.microsoft.com/office/drawing/2014/main" id="{25FD3F2C-145D-5BBB-96F9-0793284098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80" y="1584"/>
                  <a:ext cx="1344" cy="672"/>
                  <a:chOff x="3216" y="2544"/>
                  <a:chExt cx="1344" cy="672"/>
                </a:xfrm>
              </p:grpSpPr>
              <p:grpSp>
                <p:nvGrpSpPr>
                  <p:cNvPr id="27675" name="Group 45">
                    <a:extLst>
                      <a:ext uri="{FF2B5EF4-FFF2-40B4-BE49-F238E27FC236}">
                        <a16:creationId xmlns:a16="http://schemas.microsoft.com/office/drawing/2014/main" id="{3C3ADCCD-9E92-46A8-C9C4-CFF9490EF32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16" y="2544"/>
                    <a:ext cx="1344" cy="672"/>
                    <a:chOff x="3600" y="1536"/>
                    <a:chExt cx="1296" cy="912"/>
                  </a:xfrm>
                </p:grpSpPr>
                <p:sp>
                  <p:nvSpPr>
                    <p:cNvPr id="27677" name="AutoShape 46">
                      <a:extLst>
                        <a:ext uri="{FF2B5EF4-FFF2-40B4-BE49-F238E27FC236}">
                          <a16:creationId xmlns:a16="http://schemas.microsoft.com/office/drawing/2014/main" id="{636EEDCE-C3A4-CC61-C3AA-5C2C8E23810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36" y="1776"/>
                      <a:ext cx="672" cy="384"/>
                    </a:xfrm>
                    <a:prstGeom prst="hexagon">
                      <a:avLst>
                        <a:gd name="adj" fmla="val 43750"/>
                        <a:gd name="vf" fmla="val 115470"/>
                      </a:avLst>
                    </a:prstGeom>
                    <a:noFill/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lr>
                          <a:srgbClr val="000099"/>
                        </a:buClr>
                        <a:buChar char="•"/>
                        <a:defRPr sz="32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99"/>
                        </a:buClr>
                        <a:buChar char="–"/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99"/>
                        </a:buClr>
                        <a:buChar char="•"/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9"/>
                        </a:buClr>
                        <a:buChar char="–"/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99"/>
                        </a:buClr>
                        <a:buChar char="»"/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Char char="»"/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Char char="»"/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Char char="»"/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Char char="»"/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just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zh-CN" altLang="en-US" sz="1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7678" name="AutoShape 47">
                      <a:extLst>
                        <a:ext uri="{FF2B5EF4-FFF2-40B4-BE49-F238E27FC236}">
                          <a16:creationId xmlns:a16="http://schemas.microsoft.com/office/drawing/2014/main" id="{EF53E9A7-DEE7-B33A-A102-FD145B1D67E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0" y="1536"/>
                      <a:ext cx="1296" cy="912"/>
                    </a:xfrm>
                    <a:prstGeom prst="hexagon">
                      <a:avLst>
                        <a:gd name="adj" fmla="val 35526"/>
                        <a:gd name="vf" fmla="val 115470"/>
                      </a:avLst>
                    </a:prstGeom>
                    <a:noFill/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lr>
                          <a:srgbClr val="000099"/>
                        </a:buClr>
                        <a:buChar char="•"/>
                        <a:defRPr sz="32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99"/>
                        </a:buClr>
                        <a:buChar char="–"/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99"/>
                        </a:buClr>
                        <a:buChar char="•"/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9"/>
                        </a:buClr>
                        <a:buChar char="–"/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99"/>
                        </a:buClr>
                        <a:buChar char="»"/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Char char="»"/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Char char="»"/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Char char="»"/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Char char="»"/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just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zh-CN" altLang="en-US" sz="1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7679" name="Line 48">
                      <a:extLst>
                        <a:ext uri="{FF2B5EF4-FFF2-40B4-BE49-F238E27FC236}">
                          <a16:creationId xmlns:a16="http://schemas.microsoft.com/office/drawing/2014/main" id="{56DE89CA-4360-520C-BAA5-414FBCB4E28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6" y="1536"/>
                      <a:ext cx="192" cy="240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7680" name="Line 49">
                      <a:extLst>
                        <a:ext uri="{FF2B5EF4-FFF2-40B4-BE49-F238E27FC236}">
                          <a16:creationId xmlns:a16="http://schemas.microsoft.com/office/drawing/2014/main" id="{6F904480-6AC4-DC7E-AE4D-ED4959C0CB2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00" y="1968"/>
                      <a:ext cx="336" cy="48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7681" name="Line 50">
                      <a:extLst>
                        <a:ext uri="{FF2B5EF4-FFF2-40B4-BE49-F238E27FC236}">
                          <a16:creationId xmlns:a16="http://schemas.microsoft.com/office/drawing/2014/main" id="{9761CA86-0343-E277-2DE3-C9FD8F0DB52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984" y="2160"/>
                      <a:ext cx="96" cy="288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7682" name="Line 51">
                      <a:extLst>
                        <a:ext uri="{FF2B5EF4-FFF2-40B4-BE49-F238E27FC236}">
                          <a16:creationId xmlns:a16="http://schemas.microsoft.com/office/drawing/2014/main" id="{5008FEEA-5B76-7A31-9F07-9CBC5701F5D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2160"/>
                      <a:ext cx="96" cy="288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7683" name="Line 52">
                      <a:extLst>
                        <a:ext uri="{FF2B5EF4-FFF2-40B4-BE49-F238E27FC236}">
                          <a16:creationId xmlns:a16="http://schemas.microsoft.com/office/drawing/2014/main" id="{288915DF-CE4A-A86F-DF1C-72C17C1BC9C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416" y="1536"/>
                      <a:ext cx="144" cy="240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7684" name="Line 53">
                      <a:extLst>
                        <a:ext uri="{FF2B5EF4-FFF2-40B4-BE49-F238E27FC236}">
                          <a16:creationId xmlns:a16="http://schemas.microsoft.com/office/drawing/2014/main" id="{32CBA157-08B1-6841-773C-31F6D099A73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8" y="1968"/>
                      <a:ext cx="288" cy="48"/>
                    </a:xfrm>
                    <a:prstGeom prst="line">
                      <a:avLst/>
                    </a:prstGeom>
                    <a:noFill/>
                    <a:ln w="12700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27676" name="Text Box 54">
                    <a:extLst>
                      <a:ext uri="{FF2B5EF4-FFF2-40B4-BE49-F238E27FC236}">
                        <a16:creationId xmlns:a16="http://schemas.microsoft.com/office/drawing/2014/main" id="{19B8036C-8C3D-6D58-AAE7-835AC3858D5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96" y="2736"/>
                    <a:ext cx="52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cap="sq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rgbClr val="000099"/>
                      </a:buClr>
                      <a:buChar char="•"/>
                      <a:defRPr sz="32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rgbClr val="000099"/>
                      </a:buClr>
                      <a:buChar char="–"/>
                      <a:defRPr sz="28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9"/>
                      </a:buClr>
                      <a:buChar char="•"/>
                      <a:defRPr sz="24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9"/>
                      </a:buClr>
                      <a:buChar char="–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ClrTx/>
                      <a:buFontTx/>
                      <a:buNone/>
                    </a:pPr>
                    <a:r>
                      <a:rPr kumimoji="1" lang="zh-CN" altLang="en-US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数据</a:t>
                    </a:r>
                    <a:endParaRPr kumimoji="1" lang="zh-CN" altLang="en-US" sz="2400" b="0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7673" name="Text Box 55">
                  <a:extLst>
                    <a:ext uri="{FF2B5EF4-FFF2-40B4-BE49-F238E27FC236}">
                      <a16:creationId xmlns:a16="http://schemas.microsoft.com/office/drawing/2014/main" id="{B6FB03F2-261D-3C7E-29FC-84941F6AF89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800000">
                  <a:off x="4176" y="1968"/>
                  <a:ext cx="52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32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8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24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FontTx/>
                    <a:buNone/>
                  </a:pPr>
                  <a:r>
                    <a:rPr kumimoji="1" lang="zh-CN" altLang="en-US" sz="18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方法</a:t>
                  </a:r>
                  <a:endParaRPr kumimoji="1" lang="zh-CN" altLang="en-US" sz="24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674" name="Text Box 56">
                  <a:extLst>
                    <a:ext uri="{FF2B5EF4-FFF2-40B4-BE49-F238E27FC236}">
                      <a16:creationId xmlns:a16="http://schemas.microsoft.com/office/drawing/2014/main" id="{9CE029B2-0836-280C-861D-0FBCC076106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12" y="2016"/>
                  <a:ext cx="57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32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8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24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FontTx/>
                    <a:buNone/>
                  </a:pPr>
                  <a:r>
                    <a:rPr kumimoji="1" lang="zh-CN" altLang="en-US" sz="18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方法</a:t>
                  </a:r>
                  <a:endParaRPr kumimoji="1" lang="zh-CN" altLang="en-US" sz="24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7660" name="Freeform 57">
              <a:extLst>
                <a:ext uri="{FF2B5EF4-FFF2-40B4-BE49-F238E27FC236}">
                  <a16:creationId xmlns:a16="http://schemas.microsoft.com/office/drawing/2014/main" id="{B4856551-CD52-4945-0870-DD7C27B6C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" y="2360"/>
              <a:ext cx="432" cy="432"/>
            </a:xfrm>
            <a:custGeom>
              <a:avLst/>
              <a:gdLst>
                <a:gd name="T0" fmla="*/ 432 w 432"/>
                <a:gd name="T1" fmla="*/ 0 h 432"/>
                <a:gd name="T2" fmla="*/ 144 w 432"/>
                <a:gd name="T3" fmla="*/ 144 h 432"/>
                <a:gd name="T4" fmla="*/ 0 w 432"/>
                <a:gd name="T5" fmla="*/ 432 h 4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" h="432">
                  <a:moveTo>
                    <a:pt x="432" y="0"/>
                  </a:moveTo>
                  <a:cubicBezTo>
                    <a:pt x="324" y="36"/>
                    <a:pt x="216" y="72"/>
                    <a:pt x="144" y="144"/>
                  </a:cubicBezTo>
                  <a:cubicBezTo>
                    <a:pt x="72" y="216"/>
                    <a:pt x="8" y="392"/>
                    <a:pt x="0" y="432"/>
                  </a:cubicBezTo>
                </a:path>
              </a:pathLst>
            </a:custGeom>
            <a:noFill/>
            <a:ln w="25400" cap="sq" cmpd="sng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661" name="Freeform 58">
              <a:extLst>
                <a:ext uri="{FF2B5EF4-FFF2-40B4-BE49-F238E27FC236}">
                  <a16:creationId xmlns:a16="http://schemas.microsoft.com/office/drawing/2014/main" id="{416850AA-35D6-7A4E-BDEA-B79993975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" y="2504"/>
              <a:ext cx="480" cy="432"/>
            </a:xfrm>
            <a:custGeom>
              <a:avLst/>
              <a:gdLst>
                <a:gd name="T0" fmla="*/ 0 w 480"/>
                <a:gd name="T1" fmla="*/ 432 h 432"/>
                <a:gd name="T2" fmla="*/ 384 w 480"/>
                <a:gd name="T3" fmla="*/ 240 h 432"/>
                <a:gd name="T4" fmla="*/ 480 w 480"/>
                <a:gd name="T5" fmla="*/ 0 h 4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0" h="432">
                  <a:moveTo>
                    <a:pt x="0" y="432"/>
                  </a:moveTo>
                  <a:cubicBezTo>
                    <a:pt x="152" y="372"/>
                    <a:pt x="304" y="312"/>
                    <a:pt x="384" y="240"/>
                  </a:cubicBezTo>
                  <a:cubicBezTo>
                    <a:pt x="464" y="168"/>
                    <a:pt x="472" y="84"/>
                    <a:pt x="480" y="0"/>
                  </a:cubicBezTo>
                </a:path>
              </a:pathLst>
            </a:custGeom>
            <a:noFill/>
            <a:ln w="25400" cap="sq" cmpd="sng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7662" name="Group 59">
              <a:extLst>
                <a:ext uri="{FF2B5EF4-FFF2-40B4-BE49-F238E27FC236}">
                  <a16:creationId xmlns:a16="http://schemas.microsoft.com/office/drawing/2014/main" id="{ACC0F34F-C423-B99F-1C7C-B69AD91FE2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3" y="1298"/>
              <a:ext cx="4176" cy="250"/>
              <a:chOff x="864" y="1104"/>
              <a:chExt cx="4176" cy="250"/>
            </a:xfrm>
          </p:grpSpPr>
          <p:sp>
            <p:nvSpPr>
              <p:cNvPr id="27668" name="Text Box 60">
                <a:extLst>
                  <a:ext uri="{FF2B5EF4-FFF2-40B4-BE49-F238E27FC236}">
                    <a16:creationId xmlns:a16="http://schemas.microsoft.com/office/drawing/2014/main" id="{95D20BDC-A816-4F8C-2135-88830D06EE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" y="1104"/>
                <a:ext cx="196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32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8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24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1" lang="zh-CN" altLang="en-US" sz="2000">
                    <a:solidFill>
                      <a:srgbClr val="0033CC"/>
                    </a:solidFill>
                    <a:latin typeface="Times New Roman" panose="02020603050405020304" pitchFamily="18" charset="0"/>
                  </a:rPr>
                  <a:t>过程式程序设计</a:t>
                </a:r>
              </a:p>
            </p:txBody>
          </p:sp>
          <p:sp>
            <p:nvSpPr>
              <p:cNvPr id="27669" name="Text Box 61">
                <a:extLst>
                  <a:ext uri="{FF2B5EF4-FFF2-40B4-BE49-F238E27FC236}">
                    <a16:creationId xmlns:a16="http://schemas.microsoft.com/office/drawing/2014/main" id="{C2959E46-3ACF-9451-E547-97C2BEF62A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6" y="1104"/>
                <a:ext cx="158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32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8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24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1" lang="en-US" altLang="en-US" sz="200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OOP</a:t>
                </a:r>
                <a:r>
                  <a:rPr kumimoji="1" lang="zh-CN" altLang="en-US" sz="200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程序设计</a:t>
                </a:r>
              </a:p>
            </p:txBody>
          </p:sp>
        </p:grpSp>
        <p:sp>
          <p:nvSpPr>
            <p:cNvPr id="27663" name="Text Box 62">
              <a:extLst>
                <a:ext uri="{FF2B5EF4-FFF2-40B4-BE49-F238E27FC236}">
                  <a16:creationId xmlns:a16="http://schemas.microsoft.com/office/drawing/2014/main" id="{F95A84DB-00A7-4C7C-5014-005ED0FC62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" y="1480"/>
              <a:ext cx="18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1" lang="zh-CN" altLang="en-US" sz="2000">
                  <a:solidFill>
                    <a:srgbClr val="CC0000"/>
                  </a:solidFill>
                  <a:latin typeface="Times New Roman" panose="02020603050405020304" pitchFamily="18" charset="0"/>
                </a:rPr>
                <a:t>程序：对象＋消息</a:t>
              </a:r>
            </a:p>
          </p:txBody>
        </p:sp>
        <p:grpSp>
          <p:nvGrpSpPr>
            <p:cNvPr id="27664" name="Group 63">
              <a:extLst>
                <a:ext uri="{FF2B5EF4-FFF2-40B4-BE49-F238E27FC236}">
                  <a16:creationId xmlns:a16="http://schemas.microsoft.com/office/drawing/2014/main" id="{F78F42E8-AC3B-2E4B-1E40-4B422F6C42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2" y="1976"/>
              <a:ext cx="1152" cy="912"/>
              <a:chOff x="3312" y="1728"/>
              <a:chExt cx="1152" cy="912"/>
            </a:xfrm>
          </p:grpSpPr>
          <p:sp>
            <p:nvSpPr>
              <p:cNvPr id="27665" name="Text Box 64">
                <a:extLst>
                  <a:ext uri="{FF2B5EF4-FFF2-40B4-BE49-F238E27FC236}">
                    <a16:creationId xmlns:a16="http://schemas.microsoft.com/office/drawing/2014/main" id="{E4E4F959-8D02-7E70-61CC-3C5BD7E22A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2" y="1728"/>
                <a:ext cx="6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32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8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24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1" lang="zh-CN" altLang="en-US" sz="2400" b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消息</a:t>
                </a:r>
              </a:p>
            </p:txBody>
          </p:sp>
          <p:sp>
            <p:nvSpPr>
              <p:cNvPr id="27666" name="Line 65">
                <a:extLst>
                  <a:ext uri="{FF2B5EF4-FFF2-40B4-BE49-F238E27FC236}">
                    <a16:creationId xmlns:a16="http://schemas.microsoft.com/office/drawing/2014/main" id="{ACBB806A-D8E9-B3B8-7EB5-7B5171A244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2" y="1968"/>
                <a:ext cx="288" cy="19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667" name="Line 66">
                <a:extLst>
                  <a:ext uri="{FF2B5EF4-FFF2-40B4-BE49-F238E27FC236}">
                    <a16:creationId xmlns:a16="http://schemas.microsoft.com/office/drawing/2014/main" id="{1CDB253E-0FE2-57C7-31F8-BD050DBCFE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2" y="1968"/>
                <a:ext cx="672" cy="67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0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0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0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0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0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0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40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0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0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0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0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40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0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0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0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0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40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0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0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0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0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0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0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0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0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340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09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09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0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0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09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09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09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09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09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09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3409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09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09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09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09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09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09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409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409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09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409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409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409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409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409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 tmFilter="0,0; .5, 1; 1, 1"/>
                                        <p:tgtEl>
                                          <p:spTgt spid="3409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灯片编号占位符 3">
            <a:extLst>
              <a:ext uri="{FF2B5EF4-FFF2-40B4-BE49-F238E27FC236}">
                <a16:creationId xmlns:a16="http://schemas.microsoft.com/office/drawing/2014/main" id="{D273FE86-B1F3-7512-972E-D52D151C16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E63103C1-8438-4A29-B7F8-DBFAD406AEA2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42018" name="Rectangle 2">
            <a:extLst>
              <a:ext uri="{FF2B5EF4-FFF2-40B4-BE49-F238E27FC236}">
                <a16:creationId xmlns:a16="http://schemas.microsoft.com/office/drawing/2014/main" id="{7A4DA68D-D85E-32E2-1651-56C99EE71D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427672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chemeClr val="bg1"/>
              </a:buClr>
              <a:buFontTx/>
              <a:buAutoNum type="arabicPeriod" startAt="5"/>
              <a:tabLst>
                <a:tab pos="627063" algn="l"/>
                <a:tab pos="809625" algn="l"/>
              </a:tabLst>
            </a:pPr>
            <a:r>
              <a:rPr lang="en-US" altLang="zh-CN" sz="2000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sz="2000">
                <a:solidFill>
                  <a:schemeClr val="bg1"/>
                </a:solidFill>
                <a:ea typeface="华文行楷" panose="02010800040101010101" pitchFamily="2" charset="-122"/>
              </a:rPr>
              <a:t>中面向对象编程</a:t>
            </a:r>
            <a:endParaRPr lang="zh-CN" altLang="en-US" sz="2000">
              <a:solidFill>
                <a:schemeClr val="bg1"/>
              </a:solidFill>
            </a:endParaRP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AutoNum type="circleNumDbPlain"/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</a:rPr>
              <a:t>基本概念</a:t>
            </a:r>
          </a:p>
          <a:p>
            <a:pPr marL="804863" lvl="1" indent="-5334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</a:rPr>
              <a:t>类（</a:t>
            </a:r>
            <a:r>
              <a:rPr lang="en-US" altLang="zh-CN" sz="1600">
                <a:solidFill>
                  <a:schemeClr val="bg1"/>
                </a:solidFill>
              </a:rPr>
              <a:t>class</a:t>
            </a:r>
            <a:r>
              <a:rPr lang="zh-CN" altLang="en-US" sz="1600">
                <a:solidFill>
                  <a:schemeClr val="bg1"/>
                </a:solidFill>
              </a:rPr>
              <a:t>）</a:t>
            </a:r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1400">
                <a:solidFill>
                  <a:schemeClr val="bg1"/>
                </a:solidFill>
              </a:rPr>
              <a:t>抽象的集合概念，</a:t>
            </a:r>
            <a:r>
              <a:rPr lang="en-US" altLang="zh-CN" sz="1400">
                <a:solidFill>
                  <a:schemeClr val="bg1"/>
                </a:solidFill>
              </a:rPr>
              <a:t>Java</a:t>
            </a:r>
            <a:r>
              <a:rPr lang="zh-CN" altLang="en-US" sz="1400">
                <a:solidFill>
                  <a:schemeClr val="bg1"/>
                </a:solidFill>
              </a:rPr>
              <a:t>中有两种：</a:t>
            </a:r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1400">
                <a:solidFill>
                  <a:schemeClr val="bg1"/>
                </a:solidFill>
              </a:rPr>
              <a:t>系统类库中已定义好的类　＆　用户自定义的类</a:t>
            </a:r>
          </a:p>
          <a:p>
            <a:pPr marL="804863" lvl="1" indent="-5334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</a:rPr>
              <a:t>对象（</a:t>
            </a:r>
            <a:r>
              <a:rPr lang="en-US" altLang="zh-CN" sz="1600">
                <a:solidFill>
                  <a:schemeClr val="bg1"/>
                </a:solidFill>
              </a:rPr>
              <a:t>object</a:t>
            </a:r>
            <a:r>
              <a:rPr lang="zh-CN" altLang="en-US" sz="1600">
                <a:solidFill>
                  <a:schemeClr val="bg1"/>
                </a:solidFill>
              </a:rPr>
              <a:t>）也称实例（ </a:t>
            </a:r>
            <a:r>
              <a:rPr lang="en-US" altLang="zh-CN" sz="1600">
                <a:solidFill>
                  <a:schemeClr val="bg1"/>
                </a:solidFill>
              </a:rPr>
              <a:t>instance</a:t>
            </a:r>
            <a:r>
              <a:rPr lang="zh-CN" altLang="en-US" sz="1600">
                <a:solidFill>
                  <a:schemeClr val="bg1"/>
                </a:solidFill>
              </a:rPr>
              <a:t>）</a:t>
            </a:r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1400">
                <a:solidFill>
                  <a:schemeClr val="bg1"/>
                </a:solidFill>
              </a:rPr>
              <a:t>类下面的实际个体</a:t>
            </a:r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1400">
                <a:solidFill>
                  <a:schemeClr val="bg1"/>
                </a:solidFill>
              </a:rPr>
              <a:t>创建某个类的具体对象（类似变量声明），方法如下：</a:t>
            </a:r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1400">
                <a:solidFill>
                  <a:schemeClr val="bg1"/>
                </a:solidFill>
              </a:rPr>
              <a:t>类名	欲创建的对象名 ＝ </a:t>
            </a:r>
            <a:r>
              <a:rPr lang="en-US" altLang="zh-CN" sz="1400">
                <a:solidFill>
                  <a:schemeClr val="bg1"/>
                </a:solidFill>
              </a:rPr>
              <a:t>new  </a:t>
            </a:r>
            <a:r>
              <a:rPr lang="zh-CN" altLang="en-US" sz="1400">
                <a:solidFill>
                  <a:schemeClr val="bg1"/>
                </a:solidFill>
              </a:rPr>
              <a:t>类名</a:t>
            </a:r>
            <a:r>
              <a:rPr lang="en-US" altLang="zh-CN" sz="1400">
                <a:solidFill>
                  <a:schemeClr val="bg1"/>
                </a:solidFill>
              </a:rPr>
              <a:t>( </a:t>
            </a:r>
            <a:r>
              <a:rPr lang="zh-CN" altLang="en-US" sz="1400">
                <a:solidFill>
                  <a:schemeClr val="bg1"/>
                </a:solidFill>
              </a:rPr>
              <a:t>参数表 </a:t>
            </a:r>
            <a:r>
              <a:rPr lang="en-US" altLang="zh-CN" sz="1400">
                <a:solidFill>
                  <a:schemeClr val="bg1"/>
                </a:solidFill>
              </a:rPr>
              <a:t>) ;</a:t>
            </a:r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1400">
                <a:solidFill>
                  <a:schemeClr val="bg1"/>
                </a:solidFill>
              </a:rPr>
              <a:t>例如：	</a:t>
            </a:r>
            <a:r>
              <a:rPr lang="en-US" altLang="zh-CN" sz="1400">
                <a:solidFill>
                  <a:schemeClr val="bg1"/>
                </a:solidFill>
              </a:rPr>
              <a:t>String  s = new String( </a:t>
            </a:r>
            <a:r>
              <a:rPr lang="en-US" altLang="zh-CN" sz="1400">
                <a:solidFill>
                  <a:schemeClr val="bg1"/>
                </a:solidFill>
                <a:latin typeface="宋体" panose="02010600030101010101" pitchFamily="2" charset="-122"/>
              </a:rPr>
              <a:t>“</a:t>
            </a:r>
            <a:r>
              <a:rPr lang="en-US" altLang="zh-CN" sz="1400">
                <a:solidFill>
                  <a:schemeClr val="bg1"/>
                </a:solidFill>
              </a:rPr>
              <a:t>Hello!</a:t>
            </a:r>
            <a:r>
              <a:rPr lang="en-US" altLang="zh-CN" sz="1400">
                <a:solidFill>
                  <a:schemeClr val="bg1"/>
                </a:solidFill>
                <a:latin typeface="宋体" panose="02010600030101010101" pitchFamily="2" charset="-122"/>
              </a:rPr>
              <a:t>”</a:t>
            </a:r>
            <a:r>
              <a:rPr lang="en-US" altLang="zh-CN" sz="1400">
                <a:solidFill>
                  <a:schemeClr val="bg1"/>
                </a:solidFill>
              </a:rPr>
              <a:t> ) ;</a:t>
            </a:r>
          </a:p>
          <a:p>
            <a:pPr marL="804863" lvl="1" indent="-5334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</a:rPr>
              <a:t>子类（</a:t>
            </a:r>
            <a:r>
              <a:rPr lang="en-US" altLang="zh-CN" sz="1600">
                <a:solidFill>
                  <a:schemeClr val="bg1"/>
                </a:solidFill>
              </a:rPr>
              <a:t>sub-class</a:t>
            </a:r>
            <a:r>
              <a:rPr lang="zh-CN" altLang="en-US" sz="1600">
                <a:solidFill>
                  <a:schemeClr val="bg1"/>
                </a:solidFill>
              </a:rPr>
              <a:t>）、父类（</a:t>
            </a:r>
            <a:r>
              <a:rPr lang="en-US" altLang="zh-CN" sz="1600">
                <a:solidFill>
                  <a:schemeClr val="bg1"/>
                </a:solidFill>
              </a:rPr>
              <a:t>super class</a:t>
            </a:r>
            <a:r>
              <a:rPr lang="zh-CN" altLang="en-US" sz="1600">
                <a:solidFill>
                  <a:schemeClr val="bg1"/>
                </a:solidFill>
              </a:rPr>
              <a:t>）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AutoNum type="circleNumDbPlain"/>
              <a:tabLst>
                <a:tab pos="627063" algn="l"/>
                <a:tab pos="809625" algn="l"/>
              </a:tabLst>
            </a:pPr>
            <a:r>
              <a:rPr lang="en-US" altLang="zh-CN" sz="1600">
                <a:solidFill>
                  <a:schemeClr val="bg1"/>
                </a:solidFill>
              </a:rPr>
              <a:t>Java</a:t>
            </a:r>
            <a:r>
              <a:rPr lang="zh-CN" altLang="en-US" sz="1600">
                <a:solidFill>
                  <a:schemeClr val="bg1"/>
                </a:solidFill>
              </a:rPr>
              <a:t>中的类结构</a:t>
            </a:r>
          </a:p>
          <a:p>
            <a:pPr marL="804863" lvl="1" indent="-5334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</a:rPr>
              <a:t>基类：所有</a:t>
            </a:r>
            <a:r>
              <a:rPr lang="en-US" altLang="zh-CN" sz="1600">
                <a:solidFill>
                  <a:schemeClr val="bg1"/>
                </a:solidFill>
              </a:rPr>
              <a:t>JAVA</a:t>
            </a:r>
            <a:r>
              <a:rPr lang="zh-CN" altLang="en-US" sz="1600">
                <a:solidFill>
                  <a:schemeClr val="bg1"/>
                </a:solidFill>
              </a:rPr>
              <a:t>的类都派生自</a:t>
            </a:r>
            <a:r>
              <a:rPr lang="en-US" altLang="zh-CN" sz="1600">
                <a:solidFill>
                  <a:schemeClr val="bg1"/>
                </a:solidFill>
              </a:rPr>
              <a:t>Object</a:t>
            </a:r>
          </a:p>
          <a:p>
            <a:pPr marL="804863" lvl="1" indent="-5334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zh-CN" sz="1600">
                <a:solidFill>
                  <a:schemeClr val="bg1"/>
                </a:solidFill>
              </a:rPr>
              <a:t>Java</a:t>
            </a:r>
            <a:r>
              <a:rPr lang="zh-CN" altLang="en-US" sz="1600">
                <a:solidFill>
                  <a:schemeClr val="bg1"/>
                </a:solidFill>
              </a:rPr>
              <a:t>的类可组织在包（</a:t>
            </a:r>
            <a:r>
              <a:rPr lang="en-US" altLang="zh-CN" sz="1600">
                <a:solidFill>
                  <a:schemeClr val="bg1"/>
                </a:solidFill>
              </a:rPr>
              <a:t>package</a:t>
            </a:r>
            <a:r>
              <a:rPr lang="zh-CN" altLang="en-US" sz="1600">
                <a:solidFill>
                  <a:schemeClr val="bg1"/>
                </a:solidFill>
              </a:rPr>
              <a:t>）中</a:t>
            </a:r>
          </a:p>
          <a:p>
            <a:pPr marL="804863" lvl="1" indent="-5334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zh-CN" sz="1600">
                <a:solidFill>
                  <a:schemeClr val="bg1"/>
                </a:solidFill>
              </a:rPr>
              <a:t>Java</a:t>
            </a:r>
            <a:r>
              <a:rPr lang="zh-CN" altLang="en-US" sz="1600">
                <a:solidFill>
                  <a:schemeClr val="bg1"/>
                </a:solidFill>
              </a:rPr>
              <a:t>提供的标准类库分布在一系列的包中，如</a:t>
            </a:r>
            <a:r>
              <a:rPr lang="en-US" altLang="zh-CN" sz="1600">
                <a:solidFill>
                  <a:schemeClr val="bg1"/>
                </a:solidFill>
              </a:rPr>
              <a:t>java.lang</a:t>
            </a:r>
            <a:r>
              <a:rPr lang="zh-CN" altLang="en-US" sz="1600">
                <a:solidFill>
                  <a:schemeClr val="bg1"/>
                </a:solidFill>
              </a:rPr>
              <a:t>、</a:t>
            </a:r>
            <a:r>
              <a:rPr lang="en-US" altLang="zh-CN" sz="1600">
                <a:solidFill>
                  <a:schemeClr val="bg1"/>
                </a:solidFill>
              </a:rPr>
              <a:t>java.util</a:t>
            </a:r>
            <a:r>
              <a:rPr lang="zh-CN" altLang="en-US" sz="1600">
                <a:solidFill>
                  <a:schemeClr val="bg1"/>
                </a:solidFill>
              </a:rPr>
              <a:t>、</a:t>
            </a:r>
            <a:r>
              <a:rPr lang="en-US" altLang="zh-CN" sz="1600">
                <a:solidFill>
                  <a:schemeClr val="bg1"/>
                </a:solidFill>
              </a:rPr>
              <a:t>java.net</a:t>
            </a:r>
            <a:r>
              <a:rPr lang="zh-CN" altLang="en-US" sz="1600">
                <a:solidFill>
                  <a:schemeClr val="bg1"/>
                </a:solidFill>
              </a:rPr>
              <a:t>等</a:t>
            </a:r>
          </a:p>
          <a:p>
            <a:pPr marL="804863" lvl="1" indent="-5334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</a:rPr>
              <a:t>编程的过程就是继承基类或标准类而创建、定义特殊子类的过程。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1D316DC9-E9D7-5C59-7999-48A3EF84E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第二讲 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语言基础与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OOP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思想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2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2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2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2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2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2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42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2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2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2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2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42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2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2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2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2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2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2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2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2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42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20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20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20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20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20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20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20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20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20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20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20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20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3420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20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20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20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20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3420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20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20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20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20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3420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20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20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20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20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3420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20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420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420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420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 tmFilter="0,0; .5, 1; 1, 1"/>
                                        <p:tgtEl>
                                          <p:spTgt spid="3420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420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420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420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420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 tmFilter="0,0; .5, 1; 1, 1"/>
                                        <p:tgtEl>
                                          <p:spTgt spid="3420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8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灯片编号占位符 3">
            <a:extLst>
              <a:ext uri="{FF2B5EF4-FFF2-40B4-BE49-F238E27FC236}">
                <a16:creationId xmlns:a16="http://schemas.microsoft.com/office/drawing/2014/main" id="{D917557E-B847-8798-6CC0-35E72553AE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0FA671F2-AB61-469C-A53C-FFEE73E8C66A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43042" name="Rectangle 2">
            <a:extLst>
              <a:ext uri="{FF2B5EF4-FFF2-40B4-BE49-F238E27FC236}">
                <a16:creationId xmlns:a16="http://schemas.microsoft.com/office/drawing/2014/main" id="{70799DA1-C381-4644-56D9-A59838295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427672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chemeClr val="bg1"/>
              </a:buClr>
              <a:buFontTx/>
              <a:buAutoNum type="arabicPeriod" startAt="5"/>
              <a:tabLst>
                <a:tab pos="627063" algn="l"/>
                <a:tab pos="809625" algn="l"/>
              </a:tabLst>
            </a:pPr>
            <a:r>
              <a:rPr lang="en-US" altLang="zh-CN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>
                <a:solidFill>
                  <a:schemeClr val="bg1"/>
                </a:solidFill>
                <a:ea typeface="华文行楷" panose="02010800040101010101" pitchFamily="2" charset="-122"/>
              </a:rPr>
              <a:t>中面向对象编程</a:t>
            </a:r>
            <a:endParaRPr lang="zh-CN" altLang="en-US">
              <a:solidFill>
                <a:schemeClr val="bg1"/>
              </a:solidFill>
            </a:endParaRPr>
          </a:p>
          <a:p>
            <a:pPr marL="804863" lvl="1" indent="-5334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400">
                <a:solidFill>
                  <a:schemeClr val="bg1"/>
                </a:solidFill>
              </a:rPr>
              <a:t>类的说明语法：</a:t>
            </a:r>
          </a:p>
          <a:p>
            <a:pPr marL="804863" lvl="1" indent="-5334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400">
                <a:solidFill>
                  <a:schemeClr val="bg1"/>
                </a:solidFill>
              </a:rPr>
              <a:t>类修饰符（</a:t>
            </a:r>
            <a:r>
              <a:rPr lang="en-US" altLang="zh-CN" sz="2400">
                <a:solidFill>
                  <a:schemeClr val="bg1"/>
                </a:solidFill>
              </a:rPr>
              <a:t>Modifier</a:t>
            </a:r>
            <a:r>
              <a:rPr lang="zh-CN" altLang="en-US" sz="2400">
                <a:solidFill>
                  <a:schemeClr val="bg1"/>
                </a:solidFill>
              </a:rPr>
              <a:t>）</a:t>
            </a:r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en-US" altLang="zh-CN" sz="2000">
                <a:solidFill>
                  <a:schemeClr val="bg1"/>
                </a:solidFill>
              </a:rPr>
              <a:t>public</a:t>
            </a:r>
            <a:r>
              <a:rPr lang="zh-CN" altLang="en-US" sz="2000">
                <a:solidFill>
                  <a:schemeClr val="bg1"/>
                </a:solidFill>
              </a:rPr>
              <a:t>：允许其他类（没有限制）访问本类，一个源文件仅可以有一个</a:t>
            </a:r>
            <a:r>
              <a:rPr lang="en-US" altLang="zh-CN" sz="2000">
                <a:solidFill>
                  <a:schemeClr val="bg1"/>
                </a:solidFill>
              </a:rPr>
              <a:t>public</a:t>
            </a:r>
            <a:r>
              <a:rPr lang="zh-CN" altLang="en-US" sz="2000">
                <a:solidFill>
                  <a:schemeClr val="bg1"/>
                </a:solidFill>
              </a:rPr>
              <a:t>类</a:t>
            </a:r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缺省（无</a:t>
            </a:r>
            <a:r>
              <a:rPr lang="en-US" altLang="zh-CN" sz="2000">
                <a:solidFill>
                  <a:schemeClr val="bg1"/>
                </a:solidFill>
              </a:rPr>
              <a:t>public</a:t>
            </a:r>
            <a:r>
              <a:rPr lang="zh-CN" altLang="en-US" sz="2000">
                <a:solidFill>
                  <a:schemeClr val="bg1"/>
                </a:solidFill>
              </a:rPr>
              <a:t>）：可被当前包中的其他类访问；</a:t>
            </a:r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en-US" altLang="zh-CN" sz="2000">
                <a:solidFill>
                  <a:schemeClr val="bg1"/>
                </a:solidFill>
              </a:rPr>
              <a:t>abstract</a:t>
            </a:r>
            <a:r>
              <a:rPr lang="zh-CN" altLang="en-US" sz="2000">
                <a:solidFill>
                  <a:schemeClr val="bg1"/>
                </a:solidFill>
              </a:rPr>
              <a:t>：没有实例的抽象概念类 </a:t>
            </a:r>
            <a:r>
              <a:rPr lang="en-US" altLang="zh-CN" sz="2000">
                <a:solidFill>
                  <a:schemeClr val="bg1"/>
                </a:solidFill>
              </a:rPr>
              <a:t>;</a:t>
            </a:r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en-US" altLang="zh-CN" sz="2000">
                <a:solidFill>
                  <a:schemeClr val="bg1"/>
                </a:solidFill>
              </a:rPr>
              <a:t>final</a:t>
            </a:r>
            <a:r>
              <a:rPr lang="zh-CN" altLang="en-US" sz="2000">
                <a:solidFill>
                  <a:schemeClr val="bg1"/>
                </a:solidFill>
              </a:rPr>
              <a:t>：不能再被扩展，不包含子类的类；易于安全性的实现，或用于创建固定功能的类 </a:t>
            </a:r>
            <a:r>
              <a:rPr lang="en-US" altLang="zh-CN" sz="2000">
                <a:solidFill>
                  <a:schemeClr val="bg1"/>
                </a:solidFill>
              </a:rPr>
              <a:t>;</a:t>
            </a:r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父类继承声明：</a:t>
            </a:r>
            <a:r>
              <a:rPr lang="en-US" altLang="zh-CN" sz="2000">
                <a:solidFill>
                  <a:schemeClr val="bg1"/>
                </a:solidFill>
              </a:rPr>
              <a:t>extends </a:t>
            </a:r>
            <a:r>
              <a:rPr lang="zh-CN" altLang="en-US" sz="2000">
                <a:solidFill>
                  <a:schemeClr val="bg1"/>
                </a:solidFill>
              </a:rPr>
              <a:t>父类名</a:t>
            </a:r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实现接口</a:t>
            </a:r>
            <a:r>
              <a:rPr lang="en-US" altLang="zh-CN" sz="2000">
                <a:solidFill>
                  <a:schemeClr val="bg1"/>
                </a:solidFill>
              </a:rPr>
              <a:t>(interface)</a:t>
            </a:r>
            <a:r>
              <a:rPr lang="zh-CN" altLang="en-US" sz="2000">
                <a:solidFill>
                  <a:schemeClr val="bg1"/>
                </a:solidFill>
              </a:rPr>
              <a:t>：</a:t>
            </a:r>
            <a:r>
              <a:rPr lang="en-US" altLang="zh-CN" sz="2000">
                <a:solidFill>
                  <a:schemeClr val="bg1"/>
                </a:solidFill>
              </a:rPr>
              <a:t>implements </a:t>
            </a:r>
            <a:r>
              <a:rPr lang="zh-CN" altLang="en-US" sz="2000">
                <a:solidFill>
                  <a:schemeClr val="bg1"/>
                </a:solidFill>
              </a:rPr>
              <a:t>接口名</a:t>
            </a:r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None/>
              <a:tabLst>
                <a:tab pos="627063" algn="l"/>
                <a:tab pos="809625" algn="l"/>
              </a:tabLst>
            </a:pPr>
            <a:r>
              <a:rPr lang="en-US" altLang="zh-CN" sz="2000">
                <a:solidFill>
                  <a:schemeClr val="bg1"/>
                </a:solidFill>
              </a:rPr>
              <a:t>//</a:t>
            </a:r>
            <a:r>
              <a:rPr lang="zh-CN" altLang="en-US" sz="2000">
                <a:solidFill>
                  <a:schemeClr val="bg1"/>
                </a:solidFill>
              </a:rPr>
              <a:t>显然，</a:t>
            </a:r>
            <a:r>
              <a:rPr lang="en-US" altLang="zh-CN" sz="2000">
                <a:solidFill>
                  <a:schemeClr val="bg1"/>
                </a:solidFill>
              </a:rPr>
              <a:t>abstract</a:t>
            </a:r>
            <a:r>
              <a:rPr lang="zh-CN" altLang="en-US" sz="2000">
                <a:solidFill>
                  <a:schemeClr val="bg1"/>
                </a:solidFill>
              </a:rPr>
              <a:t>和</a:t>
            </a:r>
            <a:r>
              <a:rPr lang="en-US" altLang="zh-CN" sz="2000">
                <a:solidFill>
                  <a:schemeClr val="bg1"/>
                </a:solidFill>
              </a:rPr>
              <a:t>final</a:t>
            </a:r>
            <a:r>
              <a:rPr lang="zh-CN" altLang="en-US" sz="2000">
                <a:solidFill>
                  <a:schemeClr val="bg1"/>
                </a:solidFill>
              </a:rPr>
              <a:t>是相互矛盾的，你如何理解？</a:t>
            </a:r>
          </a:p>
          <a:p>
            <a:pPr marL="804863" lvl="1" indent="-5334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400">
                <a:solidFill>
                  <a:schemeClr val="bg1"/>
                </a:solidFill>
              </a:rPr>
              <a:t>类说明示例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E453022-530C-C9BB-F6A9-BE0FB4EA5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第二讲 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语言基础与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OOP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思想</a:t>
            </a:r>
          </a:p>
        </p:txBody>
      </p:sp>
      <p:grpSp>
        <p:nvGrpSpPr>
          <p:cNvPr id="343044" name="Group 4">
            <a:extLst>
              <a:ext uri="{FF2B5EF4-FFF2-40B4-BE49-F238E27FC236}">
                <a16:creationId xmlns:a16="http://schemas.microsoft.com/office/drawing/2014/main" id="{5C5AC4BB-3686-A772-374C-DB4B9E111CC3}"/>
              </a:ext>
            </a:extLst>
          </p:cNvPr>
          <p:cNvGrpSpPr>
            <a:grpSpLocks/>
          </p:cNvGrpSpPr>
          <p:nvPr/>
        </p:nvGrpSpPr>
        <p:grpSpPr bwMode="auto">
          <a:xfrm>
            <a:off x="3348038" y="2009775"/>
            <a:ext cx="5257800" cy="2282825"/>
            <a:chOff x="1156" y="2976"/>
            <a:chExt cx="3312" cy="1438"/>
          </a:xfrm>
        </p:grpSpPr>
        <p:sp>
          <p:nvSpPr>
            <p:cNvPr id="29703" name="Text Box 5">
              <a:extLst>
                <a:ext uri="{FF2B5EF4-FFF2-40B4-BE49-F238E27FC236}">
                  <a16:creationId xmlns:a16="http://schemas.microsoft.com/office/drawing/2014/main" id="{5C7C6955-F16E-16DD-5DC5-DF7745E3C0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2976"/>
              <a:ext cx="3312" cy="1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1" lang="en-US" altLang="zh-CN" sz="24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[ </a:t>
              </a:r>
              <a:r>
                <a:rPr kumimoji="1" lang="zh-CN" altLang="en-US" sz="24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类修饰符</a:t>
              </a:r>
              <a:r>
                <a:rPr kumimoji="1" lang="en-US" altLang="zh-CN" sz="24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] </a:t>
              </a:r>
              <a:r>
                <a:rPr kumimoji="1" lang="zh-CN" altLang="en-US" sz="24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　</a:t>
              </a:r>
              <a:r>
                <a:rPr kumimoji="1" lang="en-US" altLang="zh-CN" sz="24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class    </a:t>
              </a:r>
              <a:r>
                <a:rPr kumimoji="1" lang="zh-CN" altLang="en-US" sz="24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类名</a:t>
              </a:r>
              <a:br>
                <a:rPr kumimoji="1" lang="zh-CN" altLang="en-US" sz="2400" b="0">
                  <a:solidFill>
                    <a:schemeClr val="tx1"/>
                  </a:solidFill>
                  <a:latin typeface="Times New Roman" panose="02020603050405020304" pitchFamily="18" charset="0"/>
                </a:rPr>
              </a:br>
              <a:r>
                <a:rPr kumimoji="1" lang="zh-CN" altLang="en-US" sz="24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　　</a:t>
              </a:r>
              <a:r>
                <a:rPr kumimoji="1" lang="en-US" altLang="zh-CN" sz="24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[ extends	   </a:t>
              </a:r>
              <a:r>
                <a:rPr kumimoji="1" lang="zh-CN" altLang="en-US" sz="24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超类名 </a:t>
              </a:r>
              <a:r>
                <a:rPr kumimoji="1" lang="en-US" altLang="zh-CN" sz="24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]</a:t>
              </a:r>
            </a:p>
            <a:p>
              <a:pPr lvl="1">
                <a:spcBef>
                  <a:spcPct val="0"/>
                </a:spcBef>
                <a:buClrTx/>
                <a:buFontTx/>
                <a:buNone/>
              </a:pPr>
              <a:r>
                <a:rPr kumimoji="1" lang="zh-CN" altLang="en-US" sz="24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　　</a:t>
              </a:r>
              <a:r>
                <a:rPr kumimoji="1" lang="en-US" altLang="zh-CN" sz="24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[ implements  </a:t>
              </a:r>
              <a:r>
                <a:rPr kumimoji="1" lang="zh-CN" altLang="en-US" sz="24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接口名 </a:t>
              </a:r>
              <a:r>
                <a:rPr kumimoji="1" lang="en-US" altLang="zh-CN" sz="24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] {</a:t>
              </a:r>
            </a:p>
            <a:p>
              <a:pPr lvl="1">
                <a:spcBef>
                  <a:spcPct val="0"/>
                </a:spcBef>
                <a:buClrTx/>
                <a:buFontTx/>
                <a:buNone/>
              </a:pPr>
              <a:r>
                <a:rPr kumimoji="1" lang="en-US" altLang="zh-CN" sz="24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		</a:t>
              </a:r>
              <a:r>
                <a:rPr kumimoji="1" lang="zh-CN" altLang="en-US" sz="24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成员变量定义；</a:t>
              </a:r>
            </a:p>
            <a:p>
              <a:pPr lvl="1">
                <a:spcBef>
                  <a:spcPct val="0"/>
                </a:spcBef>
                <a:buClrTx/>
                <a:buFontTx/>
                <a:buNone/>
              </a:pPr>
              <a:r>
                <a:rPr kumimoji="1" lang="zh-CN" altLang="en-US" sz="24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		方法定义；</a:t>
              </a:r>
            </a:p>
            <a:p>
              <a:pPr lvl="1">
                <a:spcBef>
                  <a:spcPct val="0"/>
                </a:spcBef>
                <a:buClrTx/>
                <a:buFontTx/>
                <a:buNone/>
              </a:pPr>
              <a:r>
                <a:rPr kumimoji="1" lang="en-US" altLang="zh-CN" sz="24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}</a:t>
              </a:r>
            </a:p>
          </p:txBody>
        </p:sp>
        <p:sp>
          <p:nvSpPr>
            <p:cNvPr id="29704" name="AutoShape 6">
              <a:extLst>
                <a:ext uri="{FF2B5EF4-FFF2-40B4-BE49-F238E27FC236}">
                  <a16:creationId xmlns:a16="http://schemas.microsoft.com/office/drawing/2014/main" id="{6B272931-AA9C-67E4-22D7-624E269C3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3" y="3746"/>
              <a:ext cx="96" cy="384"/>
            </a:xfrm>
            <a:prstGeom prst="rightBrace">
              <a:avLst>
                <a:gd name="adj1" fmla="val 33333"/>
                <a:gd name="adj2" fmla="val 52866"/>
              </a:avLst>
            </a:prstGeom>
            <a:solidFill>
              <a:schemeClr val="bg1"/>
            </a:solidFill>
            <a:ln w="158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FontTx/>
                <a:buNone/>
              </a:pPr>
              <a:endParaRPr lang="zh-CN" altLang="en-US" sz="10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05" name="Text Box 7">
              <a:extLst>
                <a:ext uri="{FF2B5EF4-FFF2-40B4-BE49-F238E27FC236}">
                  <a16:creationId xmlns:a16="http://schemas.microsoft.com/office/drawing/2014/main" id="{BC57F7AE-F8D9-D9F8-39EF-7837934FC6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3" y="3614"/>
              <a:ext cx="361" cy="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1" lang="zh-CN" altLang="en-US" sz="2400">
                  <a:solidFill>
                    <a:srgbClr val="3366FF"/>
                  </a:solidFill>
                  <a:latin typeface="Times New Roman" panose="02020603050405020304" pitchFamily="18" charset="0"/>
                </a:rPr>
                <a:t>类体</a:t>
              </a:r>
            </a:p>
          </p:txBody>
        </p:sp>
        <p:sp>
          <p:nvSpPr>
            <p:cNvPr id="29706" name="AutoShape 8">
              <a:extLst>
                <a:ext uri="{FF2B5EF4-FFF2-40B4-BE49-F238E27FC236}">
                  <a16:creationId xmlns:a16="http://schemas.microsoft.com/office/drawing/2014/main" id="{32EC61E7-113E-8E96-33D5-5AF43F525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5" y="3108"/>
              <a:ext cx="96" cy="384"/>
            </a:xfrm>
            <a:prstGeom prst="rightBrace">
              <a:avLst>
                <a:gd name="adj1" fmla="val 33333"/>
                <a:gd name="adj2" fmla="val 52866"/>
              </a:avLst>
            </a:prstGeom>
            <a:solidFill>
              <a:schemeClr val="bg1"/>
            </a:solidFill>
            <a:ln w="158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FontTx/>
                <a:buNone/>
              </a:pPr>
              <a:endParaRPr lang="zh-CN" altLang="en-US" sz="10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07" name="Text Box 9">
              <a:extLst>
                <a:ext uri="{FF2B5EF4-FFF2-40B4-BE49-F238E27FC236}">
                  <a16:creationId xmlns:a16="http://schemas.microsoft.com/office/drawing/2014/main" id="{1709A699-BB28-4A86-32BF-DC4F1E80E6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5" y="2976"/>
              <a:ext cx="361" cy="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1" lang="zh-CN" altLang="en-US" sz="2400">
                  <a:solidFill>
                    <a:srgbClr val="3366FF"/>
                  </a:solidFill>
                  <a:latin typeface="Times New Roman" panose="02020603050405020304" pitchFamily="18" charset="0"/>
                </a:rPr>
                <a:t>类头</a:t>
              </a:r>
            </a:p>
          </p:txBody>
        </p:sp>
      </p:grpSp>
      <p:sp>
        <p:nvSpPr>
          <p:cNvPr id="343051" name="Text Box 11">
            <a:extLst>
              <a:ext uri="{FF2B5EF4-FFF2-40B4-BE49-F238E27FC236}">
                <a16:creationId xmlns:a16="http://schemas.microsoft.com/office/drawing/2014/main" id="{A4812E79-24E5-EA90-D7DA-9199FE266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6450" y="4437063"/>
            <a:ext cx="5257800" cy="1203325"/>
          </a:xfrm>
          <a:prstGeom prst="rect">
            <a:avLst/>
          </a:prstGeom>
          <a:solidFill>
            <a:schemeClr val="bg1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kumimoji="1" lang="en-US" altLang="zh-CN" sz="1800" b="0">
                <a:solidFill>
                  <a:schemeClr val="tx1"/>
                </a:solidFill>
                <a:latin typeface="Times New Roman" panose="02020603050405020304" pitchFamily="18" charset="0"/>
              </a:rPr>
              <a:t>public abstract class shape{…………}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kumimoji="1" lang="en-US" altLang="zh-CN" sz="1800" b="0">
                <a:solidFill>
                  <a:schemeClr val="tx1"/>
                </a:solidFill>
                <a:latin typeface="Times New Roman" panose="02020603050405020304" pitchFamily="18" charset="0"/>
              </a:rPr>
              <a:t>	class rectangle extends shape{…………}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kumimoji="1" lang="en-US" altLang="zh-CN" sz="1800" b="0">
                <a:solidFill>
                  <a:schemeClr val="tx1"/>
                </a:solidFill>
                <a:latin typeface="Times New Roman" panose="02020603050405020304" pitchFamily="18" charset="0"/>
              </a:rPr>
              <a:t>	final class roundrect extends rectangle			{………………….}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3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3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3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3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3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3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43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3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3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3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3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43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3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3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3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3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3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3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30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30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30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30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30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30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30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30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30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30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30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30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3430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3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3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2" grpId="0" build="p"/>
      <p:bldP spid="34305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灯片编号占位符 3">
            <a:extLst>
              <a:ext uri="{FF2B5EF4-FFF2-40B4-BE49-F238E27FC236}">
                <a16:creationId xmlns:a16="http://schemas.microsoft.com/office/drawing/2014/main" id="{26332B2D-3098-36FA-61DC-C4AF7BEDB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01EBA870-6290-4F56-832D-D80FD542A1E0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44066" name="Rectangle 2">
            <a:extLst>
              <a:ext uri="{FF2B5EF4-FFF2-40B4-BE49-F238E27FC236}">
                <a16:creationId xmlns:a16="http://schemas.microsoft.com/office/drawing/2014/main" id="{EC904ABF-51AE-3C1F-7C3E-BA59CC18FB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427672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chemeClr val="bg1"/>
              </a:buClr>
              <a:buFontTx/>
              <a:buAutoNum type="arabicPeriod" startAt="5"/>
              <a:tabLst>
                <a:tab pos="627063" algn="l"/>
                <a:tab pos="809625" algn="l"/>
              </a:tabLst>
            </a:pPr>
            <a:r>
              <a:rPr lang="en-US" altLang="zh-CN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>
                <a:solidFill>
                  <a:schemeClr val="bg1"/>
                </a:solidFill>
                <a:ea typeface="华文行楷" panose="02010800040101010101" pitchFamily="2" charset="-122"/>
              </a:rPr>
              <a:t>中面向对象编程</a:t>
            </a:r>
            <a:endParaRPr lang="zh-CN" altLang="en-US">
              <a:solidFill>
                <a:schemeClr val="bg1"/>
              </a:solidFill>
            </a:endParaRPr>
          </a:p>
          <a:p>
            <a:pPr marL="804863" lvl="1" indent="-5334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400">
                <a:solidFill>
                  <a:schemeClr val="bg1"/>
                </a:solidFill>
              </a:rPr>
              <a:t>声明成员变量</a:t>
            </a:r>
            <a:r>
              <a:rPr lang="en-US" altLang="zh-CN" sz="2400">
                <a:solidFill>
                  <a:schemeClr val="bg1"/>
                </a:solidFill>
              </a:rPr>
              <a:t>〔member〕</a:t>
            </a:r>
            <a:r>
              <a:rPr lang="zh-CN" altLang="en-US" sz="2400">
                <a:solidFill>
                  <a:schemeClr val="bg1"/>
                </a:solidFill>
              </a:rPr>
              <a:t>的语法：</a:t>
            </a:r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en-US" altLang="en-US" sz="2000">
                <a:solidFill>
                  <a:schemeClr val="bg1"/>
                </a:solidFill>
              </a:rPr>
              <a:t>[修饰符]  数据类型   变量名；</a:t>
            </a:r>
            <a:endParaRPr lang="zh-CN" altLang="en-US" sz="2000">
              <a:solidFill>
                <a:schemeClr val="bg1"/>
              </a:solidFill>
            </a:endParaRPr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引用：对象名</a:t>
            </a:r>
            <a:r>
              <a:rPr lang="en-US" altLang="zh-CN" sz="2000">
                <a:solidFill>
                  <a:schemeClr val="bg1"/>
                </a:solidFill>
              </a:rPr>
              <a:t>.</a:t>
            </a:r>
            <a:r>
              <a:rPr lang="zh-CN" altLang="en-US" sz="2000">
                <a:solidFill>
                  <a:schemeClr val="bg1"/>
                </a:solidFill>
              </a:rPr>
              <a:t>变量；</a:t>
            </a:r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其修饰符包括：</a:t>
            </a:r>
          </a:p>
          <a:p>
            <a:pPr marL="1644650" lvl="2" indent="-457200">
              <a:buClr>
                <a:schemeClr val="bg1"/>
              </a:buClr>
              <a:buFont typeface="Wingdings" panose="05000000000000000000" pitchFamily="2" charset="2"/>
              <a:buAutoNum type="circleNumDbPlain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访问控制符，有</a:t>
            </a:r>
            <a:r>
              <a:rPr lang="en-US" altLang="zh-CN" sz="2000">
                <a:solidFill>
                  <a:schemeClr val="bg1"/>
                </a:solidFill>
              </a:rPr>
              <a:t>4</a:t>
            </a:r>
            <a:r>
              <a:rPr lang="zh-CN" altLang="en-US" sz="2000">
                <a:solidFill>
                  <a:schemeClr val="bg1"/>
                </a:solidFill>
              </a:rPr>
              <a:t>种情况：</a:t>
            </a:r>
            <a:r>
              <a:rPr lang="zh-CN" altLang="zh-CN" sz="2000">
                <a:solidFill>
                  <a:schemeClr val="bg1"/>
                </a:solidFill>
              </a:rPr>
              <a:t>public：可被所有其他类引用</a:t>
            </a:r>
            <a:r>
              <a:rPr lang="zh-CN" altLang="en-US" sz="2000">
                <a:solidFill>
                  <a:schemeClr val="bg1"/>
                </a:solidFill>
              </a:rPr>
              <a:t>；</a:t>
            </a:r>
            <a:r>
              <a:rPr lang="zh-CN" altLang="zh-CN" sz="2000">
                <a:solidFill>
                  <a:schemeClr val="bg1"/>
                </a:solidFill>
              </a:rPr>
              <a:t>private：仅可被该类自身引用和修改，不能被其他任何类（包括子类）引用</a:t>
            </a:r>
            <a:r>
              <a:rPr lang="en-US" altLang="zh-CN" sz="2000">
                <a:solidFill>
                  <a:schemeClr val="bg1"/>
                </a:solidFill>
              </a:rPr>
              <a:t>; protected</a:t>
            </a:r>
            <a:r>
              <a:rPr lang="zh-CN" altLang="en-US" sz="2000">
                <a:solidFill>
                  <a:schemeClr val="bg1"/>
                </a:solidFill>
              </a:rPr>
              <a:t>：该类自身、子类、同一包中的其他类；缺省：本包中的类。</a:t>
            </a:r>
          </a:p>
          <a:p>
            <a:pPr marL="1644650" lvl="2" indent="-457200">
              <a:buClr>
                <a:schemeClr val="bg1"/>
              </a:buClr>
              <a:buFont typeface="Wingdings" panose="05000000000000000000" pitchFamily="2" charset="2"/>
              <a:buAutoNum type="circleNumDbPlain"/>
              <a:tabLst>
                <a:tab pos="627063" algn="l"/>
                <a:tab pos="809625" algn="l"/>
              </a:tabLst>
            </a:pPr>
            <a:r>
              <a:rPr lang="en-US" altLang="zh-CN" sz="2000">
                <a:solidFill>
                  <a:schemeClr val="bg1"/>
                </a:solidFill>
              </a:rPr>
              <a:t>static:</a:t>
            </a:r>
            <a:r>
              <a:rPr lang="zh-CN" altLang="en-US" sz="2000">
                <a:solidFill>
                  <a:schemeClr val="bg1"/>
                </a:solidFill>
              </a:rPr>
              <a:t>类成员变量，对所有的实例一致，引用时前缀可使用类名或对象名。</a:t>
            </a:r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AutoNum type="circleNumDbPlain"/>
              <a:tabLst>
                <a:tab pos="627063" algn="l"/>
                <a:tab pos="809625" algn="l"/>
              </a:tabLst>
            </a:pPr>
            <a:r>
              <a:rPr lang="en-US" altLang="zh-CN" sz="2000">
                <a:solidFill>
                  <a:schemeClr val="bg1"/>
                </a:solidFill>
              </a:rPr>
              <a:t>final</a:t>
            </a:r>
            <a:r>
              <a:rPr lang="zh-CN" altLang="en-US" sz="2000">
                <a:solidFill>
                  <a:schemeClr val="bg1"/>
                </a:solidFill>
              </a:rPr>
              <a:t>：数值不变常量，定义同时应对其进行初始化。</a:t>
            </a:r>
          </a:p>
          <a:p>
            <a:pPr marL="804863" lvl="1" indent="-5334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400">
                <a:solidFill>
                  <a:schemeClr val="bg1"/>
                </a:solidFill>
              </a:rPr>
              <a:t>类说明示例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72346863-8DB3-4C7D-727C-394ABD51E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第二讲 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语言基础与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OOP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思想</a:t>
            </a:r>
          </a:p>
        </p:txBody>
      </p:sp>
      <p:sp>
        <p:nvSpPr>
          <p:cNvPr id="344074" name="Text Box 10">
            <a:extLst>
              <a:ext uri="{FF2B5EF4-FFF2-40B4-BE49-F238E27FC236}">
                <a16:creationId xmlns:a16="http://schemas.microsoft.com/office/drawing/2014/main" id="{AC0E4591-E4F7-BCD3-C351-09B13779E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4171950"/>
            <a:ext cx="5257800" cy="1752600"/>
          </a:xfrm>
          <a:prstGeom prst="rect">
            <a:avLst/>
          </a:prstGeom>
          <a:solidFill>
            <a:schemeClr val="bg1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kumimoji="1" lang="en-US" altLang="zh-CN" sz="18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class Example1{					private int x;		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kumimoji="1" lang="en-US" altLang="zh-CN" sz="18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    protected int y;			</a:t>
            </a:r>
            <a:br>
              <a:rPr kumimoji="1" lang="en-US" altLang="zh-CN" sz="1800" b="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kumimoji="1" lang="en-US" altLang="zh-CN" sz="18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static final float </a:t>
            </a:r>
            <a:r>
              <a:rPr kumimoji="1" lang="en-US" altLang="zh-CN" sz="1800" b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MaxNum</a:t>
            </a:r>
            <a:r>
              <a:rPr kumimoji="1" lang="en-US" altLang="zh-CN" sz="18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=120.0f;		……………………..	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kumimoji="1" lang="en-US" altLang="zh-CN" sz="18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}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4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4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4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4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4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4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44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4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4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4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4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4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4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4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4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4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4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4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4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4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4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4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4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344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6" grpId="0" build="p"/>
      <p:bldP spid="34407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灯片编号占位符 3">
            <a:extLst>
              <a:ext uri="{FF2B5EF4-FFF2-40B4-BE49-F238E27FC236}">
                <a16:creationId xmlns:a16="http://schemas.microsoft.com/office/drawing/2014/main" id="{B58926C8-4B3D-A0D0-8D01-E305D8532D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E3C85D92-C460-4A98-AB46-386DB86DE837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47138" name="Rectangle 2">
            <a:extLst>
              <a:ext uri="{FF2B5EF4-FFF2-40B4-BE49-F238E27FC236}">
                <a16:creationId xmlns:a16="http://schemas.microsoft.com/office/drawing/2014/main" id="{FA2945E8-A9DF-7C0A-F78D-731942F103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427672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chemeClr val="bg1"/>
              </a:buClr>
              <a:buFontTx/>
              <a:buAutoNum type="arabicPeriod" startAt="5"/>
              <a:tabLst>
                <a:tab pos="627063" algn="l"/>
                <a:tab pos="809625" algn="l"/>
              </a:tabLst>
            </a:pPr>
            <a:r>
              <a:rPr lang="en-US" altLang="zh-CN" sz="2400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sz="2400">
                <a:solidFill>
                  <a:schemeClr val="bg1"/>
                </a:solidFill>
                <a:ea typeface="华文行楷" panose="02010800040101010101" pitchFamily="2" charset="-122"/>
              </a:rPr>
              <a:t>中面向对象编程</a:t>
            </a:r>
            <a:endParaRPr lang="zh-CN" altLang="en-US" sz="2400">
              <a:solidFill>
                <a:schemeClr val="bg1"/>
              </a:solidFill>
            </a:endParaRPr>
          </a:p>
          <a:p>
            <a:pPr marL="804863" lvl="1" indent="-5334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1800">
                <a:solidFill>
                  <a:schemeClr val="bg1"/>
                </a:solidFill>
              </a:rPr>
              <a:t>声明方法</a:t>
            </a:r>
            <a:r>
              <a:rPr lang="en-US" altLang="zh-CN" sz="1800">
                <a:solidFill>
                  <a:schemeClr val="bg1"/>
                </a:solidFill>
              </a:rPr>
              <a:t>〔method〕</a:t>
            </a:r>
            <a:r>
              <a:rPr lang="zh-CN" altLang="en-US" sz="1800">
                <a:solidFill>
                  <a:schemeClr val="bg1"/>
                </a:solidFill>
              </a:rPr>
              <a:t>的语法：</a:t>
            </a:r>
          </a:p>
          <a:p>
            <a:pPr marL="1644650" lvl="2" indent="-457200">
              <a:lnSpc>
                <a:spcPct val="8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</a:rPr>
              <a:t>定义对类内成员变量（数据）的操作</a:t>
            </a:r>
            <a:r>
              <a:rPr lang="en-US" altLang="en-US" sz="1600">
                <a:solidFill>
                  <a:schemeClr val="bg1"/>
                </a:solidFill>
              </a:rPr>
              <a:t>；</a:t>
            </a:r>
            <a:endParaRPr lang="zh-CN" altLang="en-US" sz="1600">
              <a:solidFill>
                <a:schemeClr val="bg1"/>
              </a:solidFill>
            </a:endParaRPr>
          </a:p>
          <a:p>
            <a:pPr marL="1644650" lvl="2" indent="-457200">
              <a:lnSpc>
                <a:spcPct val="8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en-US" altLang="zh-CN" sz="1600">
                <a:solidFill>
                  <a:schemeClr val="bg1"/>
                </a:solidFill>
              </a:rPr>
              <a:t>[</a:t>
            </a:r>
            <a:r>
              <a:rPr lang="zh-CN" altLang="en-US" sz="1600">
                <a:solidFill>
                  <a:schemeClr val="bg1"/>
                </a:solidFill>
              </a:rPr>
              <a:t>修饰符</a:t>
            </a:r>
            <a:r>
              <a:rPr lang="en-US" altLang="zh-CN" sz="1600">
                <a:solidFill>
                  <a:schemeClr val="bg1"/>
                </a:solidFill>
              </a:rPr>
              <a:t>]  </a:t>
            </a:r>
            <a:r>
              <a:rPr lang="zh-CN" altLang="en-US" sz="1600">
                <a:solidFill>
                  <a:schemeClr val="bg1"/>
                </a:solidFill>
              </a:rPr>
              <a:t>返回类型  方法名（参数列表）</a:t>
            </a:r>
            <a:r>
              <a:rPr lang="en-US" altLang="zh-CN" sz="1600">
                <a:solidFill>
                  <a:schemeClr val="bg1"/>
                </a:solidFill>
              </a:rPr>
              <a:t>[ throws  </a:t>
            </a:r>
            <a:r>
              <a:rPr lang="zh-CN" altLang="en-US" sz="1600">
                <a:solidFill>
                  <a:schemeClr val="bg1"/>
                </a:solidFill>
              </a:rPr>
              <a:t>例外名 </a:t>
            </a:r>
            <a:r>
              <a:rPr lang="en-US" altLang="zh-CN" sz="1600">
                <a:solidFill>
                  <a:schemeClr val="bg1"/>
                </a:solidFill>
              </a:rPr>
              <a:t>]  {</a:t>
            </a:r>
            <a:r>
              <a:rPr lang="zh-CN" altLang="en-US" sz="1600">
                <a:solidFill>
                  <a:schemeClr val="bg1"/>
                </a:solidFill>
              </a:rPr>
              <a:t>方法体；</a:t>
            </a:r>
            <a:r>
              <a:rPr lang="en-US" altLang="zh-CN" sz="1600">
                <a:solidFill>
                  <a:schemeClr val="bg1"/>
                </a:solidFill>
              </a:rPr>
              <a:t>}</a:t>
            </a:r>
          </a:p>
          <a:p>
            <a:pPr marL="1644650" lvl="2" indent="-457200">
              <a:lnSpc>
                <a:spcPct val="8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</a:rPr>
              <a:t>其</a:t>
            </a:r>
            <a:r>
              <a:rPr lang="zh-CN" altLang="zh-CN" sz="1600">
                <a:solidFill>
                  <a:schemeClr val="bg1"/>
                </a:solidFill>
              </a:rPr>
              <a:t>修饰符(Modifier）</a:t>
            </a:r>
            <a:r>
              <a:rPr lang="zh-CN" altLang="en-US" sz="1600">
                <a:solidFill>
                  <a:schemeClr val="bg1"/>
                </a:solidFill>
              </a:rPr>
              <a:t>包括：</a:t>
            </a:r>
          </a:p>
          <a:p>
            <a:pPr marL="1644650" lvl="2" indent="-457200">
              <a:lnSpc>
                <a:spcPct val="8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AutoNum type="circleNumDbPlain"/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</a:rPr>
              <a:t>访问控制符</a:t>
            </a:r>
            <a:r>
              <a:rPr lang="en-US" altLang="zh-CN" sz="1600">
                <a:solidFill>
                  <a:schemeClr val="bg1"/>
                </a:solidFill>
              </a:rPr>
              <a:t>:</a:t>
            </a:r>
            <a:r>
              <a:rPr lang="zh-CN" altLang="zh-CN" sz="1600">
                <a:solidFill>
                  <a:schemeClr val="bg1"/>
                </a:solidFill>
              </a:rPr>
              <a:t>public、private、protected</a:t>
            </a:r>
            <a:r>
              <a:rPr lang="zh-CN" altLang="en-US" sz="1600">
                <a:solidFill>
                  <a:schemeClr val="bg1"/>
                </a:solidFill>
              </a:rPr>
              <a:t>，同前。</a:t>
            </a:r>
          </a:p>
          <a:p>
            <a:pPr marL="1644650" lvl="2" indent="-457200">
              <a:lnSpc>
                <a:spcPct val="8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AutoNum type="circleNumDbPlain"/>
              <a:tabLst>
                <a:tab pos="627063" algn="l"/>
                <a:tab pos="809625" algn="l"/>
              </a:tabLst>
            </a:pPr>
            <a:r>
              <a:rPr lang="en-US" altLang="en-US" sz="1600">
                <a:solidFill>
                  <a:schemeClr val="bg1"/>
                </a:solidFill>
              </a:rPr>
              <a:t>static：静态方法，又称类方法.</a:t>
            </a:r>
            <a:r>
              <a:rPr lang="en-US" altLang="zh-CN" sz="1600">
                <a:solidFill>
                  <a:schemeClr val="bg1"/>
                </a:solidFill>
              </a:rPr>
              <a:t> </a:t>
            </a:r>
            <a:r>
              <a:rPr lang="zh-CN" altLang="en-US" sz="1600">
                <a:solidFill>
                  <a:schemeClr val="bg1"/>
                </a:solidFill>
              </a:rPr>
              <a:t>使用类名或对象名作为前缀，建议使用类名</a:t>
            </a:r>
            <a:r>
              <a:rPr lang="en-US" altLang="zh-CN" sz="1600">
                <a:solidFill>
                  <a:schemeClr val="bg1"/>
                </a:solidFill>
              </a:rPr>
              <a:t>.</a:t>
            </a:r>
            <a:r>
              <a:rPr lang="zh-CN" altLang="en-US" sz="1600">
                <a:solidFill>
                  <a:schemeClr val="bg1"/>
                </a:solidFill>
              </a:rPr>
              <a:t>在方法体中只能使用</a:t>
            </a:r>
            <a:r>
              <a:rPr lang="en-US" altLang="zh-CN" sz="1600">
                <a:solidFill>
                  <a:schemeClr val="bg1"/>
                </a:solidFill>
              </a:rPr>
              <a:t>static</a:t>
            </a:r>
            <a:r>
              <a:rPr lang="zh-CN" altLang="en-US" sz="1600">
                <a:solidFill>
                  <a:schemeClr val="bg1"/>
                </a:solidFill>
              </a:rPr>
              <a:t>变量和</a:t>
            </a:r>
            <a:r>
              <a:rPr lang="en-US" altLang="zh-CN" sz="1600">
                <a:solidFill>
                  <a:schemeClr val="bg1"/>
                </a:solidFill>
              </a:rPr>
              <a:t>static</a:t>
            </a:r>
            <a:r>
              <a:rPr lang="zh-CN" altLang="en-US" sz="1600">
                <a:solidFill>
                  <a:schemeClr val="bg1"/>
                </a:solidFill>
              </a:rPr>
              <a:t>方法。</a:t>
            </a:r>
          </a:p>
          <a:p>
            <a:pPr marL="1644650" lvl="2" indent="-457200">
              <a:lnSpc>
                <a:spcPct val="8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AutoNum type="circleNumDbPlain"/>
              <a:tabLst>
                <a:tab pos="627063" algn="l"/>
                <a:tab pos="809625" algn="l"/>
              </a:tabLst>
            </a:pPr>
            <a:r>
              <a:rPr lang="en-US" altLang="zh-CN" sz="1600">
                <a:solidFill>
                  <a:schemeClr val="bg1"/>
                </a:solidFill>
              </a:rPr>
              <a:t>abstract</a:t>
            </a:r>
            <a:r>
              <a:rPr lang="zh-CN" altLang="en-US" sz="1600">
                <a:solidFill>
                  <a:schemeClr val="bg1"/>
                </a:solidFill>
              </a:rPr>
              <a:t>：只有接口没有语句，要在子类中通过重新定义（</a:t>
            </a:r>
            <a:r>
              <a:rPr lang="en-US" altLang="zh-CN" sz="1600">
                <a:solidFill>
                  <a:schemeClr val="bg1"/>
                </a:solidFill>
              </a:rPr>
              <a:t>override</a:t>
            </a:r>
            <a:r>
              <a:rPr lang="zh-CN" altLang="en-US" sz="1600">
                <a:solidFill>
                  <a:schemeClr val="bg1"/>
                </a:solidFill>
              </a:rPr>
              <a:t>）来实现。</a:t>
            </a:r>
          </a:p>
          <a:p>
            <a:pPr marL="1644650" lvl="2" indent="-457200">
              <a:lnSpc>
                <a:spcPct val="8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AutoNum type="circleNumDbPlain"/>
              <a:tabLst>
                <a:tab pos="627063" algn="l"/>
                <a:tab pos="809625" algn="l"/>
              </a:tabLst>
            </a:pPr>
            <a:r>
              <a:rPr lang="en-US" altLang="zh-CN" sz="1600">
                <a:solidFill>
                  <a:schemeClr val="bg1"/>
                </a:solidFill>
              </a:rPr>
              <a:t>final</a:t>
            </a:r>
            <a:r>
              <a:rPr lang="zh-CN" altLang="en-US" sz="1600">
                <a:solidFill>
                  <a:schemeClr val="bg1"/>
                </a:solidFill>
              </a:rPr>
              <a:t>：不能被重新定义（</a:t>
            </a:r>
            <a:r>
              <a:rPr lang="en-US" altLang="zh-CN" sz="1600">
                <a:solidFill>
                  <a:schemeClr val="bg1"/>
                </a:solidFill>
              </a:rPr>
              <a:t>override</a:t>
            </a:r>
            <a:r>
              <a:rPr lang="zh-CN" altLang="en-US" sz="1600">
                <a:solidFill>
                  <a:schemeClr val="bg1"/>
                </a:solidFill>
              </a:rPr>
              <a:t>）</a:t>
            </a:r>
          </a:p>
          <a:p>
            <a:pPr marL="1644650" lvl="2" indent="-457200">
              <a:lnSpc>
                <a:spcPct val="8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</a:rPr>
              <a:t>返回类型：</a:t>
            </a:r>
            <a:r>
              <a:rPr lang="en-US" altLang="zh-CN" sz="1600">
                <a:solidFill>
                  <a:schemeClr val="bg1"/>
                </a:solidFill>
              </a:rPr>
              <a:t>void</a:t>
            </a:r>
            <a:r>
              <a:rPr lang="zh-CN" altLang="en-US" sz="1600">
                <a:solidFill>
                  <a:schemeClr val="bg1"/>
                </a:solidFill>
              </a:rPr>
              <a:t>、</a:t>
            </a:r>
            <a:r>
              <a:rPr lang="en-US" altLang="zh-CN" sz="1600">
                <a:solidFill>
                  <a:schemeClr val="bg1"/>
                </a:solidFill>
              </a:rPr>
              <a:t>return.</a:t>
            </a:r>
            <a:r>
              <a:rPr lang="zh-CN" altLang="en-US" sz="1600">
                <a:solidFill>
                  <a:schemeClr val="bg1"/>
                </a:solidFill>
              </a:rPr>
              <a:t>：</a:t>
            </a:r>
          </a:p>
          <a:p>
            <a:pPr marL="1644650" lvl="2" indent="-457200">
              <a:lnSpc>
                <a:spcPct val="8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</a:rPr>
              <a:t>参数列表：参数类型可为　类　类型</a:t>
            </a:r>
          </a:p>
          <a:p>
            <a:pPr marL="1644650" lvl="2" indent="-457200">
              <a:lnSpc>
                <a:spcPct val="8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en-US" altLang="zh-CN" sz="1600">
                <a:solidFill>
                  <a:schemeClr val="bg1"/>
                </a:solidFill>
              </a:rPr>
              <a:t>throws</a:t>
            </a:r>
            <a:r>
              <a:rPr lang="zh-CN" altLang="en-US" sz="1600">
                <a:solidFill>
                  <a:schemeClr val="bg1"/>
                </a:solidFill>
              </a:rPr>
              <a:t>：通告本方法中会产生的例外（异常）类型，提醒调用者要对相应的可能例外进行处理。当执行此方法并发生了例外时，程序会转入调用者编制的例外处理程序段。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27F625FF-7877-037C-F911-955549682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第二讲 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语言基础与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OOP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思想</a:t>
            </a:r>
          </a:p>
        </p:txBody>
      </p:sp>
      <p:sp>
        <p:nvSpPr>
          <p:cNvPr id="347140" name="Text Box 4">
            <a:extLst>
              <a:ext uri="{FF2B5EF4-FFF2-40B4-BE49-F238E27FC236}">
                <a16:creationId xmlns:a16="http://schemas.microsoft.com/office/drawing/2014/main" id="{A5ACD504-7B83-668F-780D-81A714B4E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314700"/>
            <a:ext cx="5257800" cy="2576513"/>
          </a:xfrm>
          <a:prstGeom prst="rect">
            <a:avLst/>
          </a:prstGeom>
          <a:solidFill>
            <a:schemeClr val="bg1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kumimoji="1" lang="en-US" altLang="zh-CN" sz="1800" b="0">
                <a:solidFill>
                  <a:schemeClr val="tx1"/>
                </a:solidFill>
                <a:latin typeface="Times New Roman" panose="02020603050405020304" pitchFamily="18" charset="0"/>
              </a:rPr>
              <a:t>class Example2{					private int x;				static float MaxArea=100.0f;		   	public void setx(int newx){x=newx;}		public int getx( ){return x}		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kumimoji="1" lang="en-US" altLang="zh-CN" sz="1800" b="0">
                <a:solidFill>
                  <a:schemeClr val="tx1"/>
                </a:solidFill>
                <a:latin typeface="Times New Roman" panose="02020603050405020304" pitchFamily="18" charset="0"/>
              </a:rPr>
              <a:t>	public static void setMA(float newMA){			MaxArea=newMA;				}	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kumimoji="1" lang="en-US" altLang="zh-CN" sz="1800" b="0">
                <a:solidFill>
                  <a:schemeClr val="tx1"/>
                </a:solidFill>
                <a:latin typeface="Times New Roman" panose="02020603050405020304" pitchFamily="18" charset="0"/>
              </a:rPr>
              <a:t>       }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7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7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7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7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7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7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47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7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7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7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7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7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7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7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7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7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7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7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7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71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71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7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7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7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7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71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71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8" grpId="0" uiExpand="1" build="p"/>
      <p:bldP spid="34714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灯片编号占位符 3">
            <a:extLst>
              <a:ext uri="{FF2B5EF4-FFF2-40B4-BE49-F238E27FC236}">
                <a16:creationId xmlns:a16="http://schemas.microsoft.com/office/drawing/2014/main" id="{8F1054C6-15F1-B781-2BD9-F92945875D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D28A3F8F-EA62-4D09-AB1D-06F66878BD49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48162" name="Rectangle 2">
            <a:extLst>
              <a:ext uri="{FF2B5EF4-FFF2-40B4-BE49-F238E27FC236}">
                <a16:creationId xmlns:a16="http://schemas.microsoft.com/office/drawing/2014/main" id="{5C93D646-DFDA-8A39-3D5B-62E8F9D946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427672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chemeClr val="bg1"/>
              </a:buClr>
              <a:buFontTx/>
              <a:buAutoNum type="arabicPeriod" startAt="5"/>
              <a:tabLst>
                <a:tab pos="627063" algn="l"/>
                <a:tab pos="809625" algn="l"/>
              </a:tabLst>
            </a:pPr>
            <a:r>
              <a:rPr lang="en-US" altLang="zh-CN" sz="2400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sz="2400">
                <a:solidFill>
                  <a:schemeClr val="bg1"/>
                </a:solidFill>
                <a:ea typeface="华文行楷" panose="02010800040101010101" pitchFamily="2" charset="-122"/>
              </a:rPr>
              <a:t>中面向对象编程</a:t>
            </a:r>
            <a:endParaRPr lang="zh-CN" altLang="en-US" sz="2400">
              <a:solidFill>
                <a:schemeClr val="bg1"/>
              </a:solidFill>
            </a:endParaRPr>
          </a:p>
          <a:p>
            <a:pPr marL="804863" lvl="1" indent="-5334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  <a:ea typeface="华文行楷" panose="02010800040101010101" pitchFamily="2" charset="-122"/>
              </a:rPr>
              <a:t>接口（</a:t>
            </a:r>
            <a:r>
              <a:rPr lang="en-US" altLang="zh-CN" sz="2000">
                <a:solidFill>
                  <a:schemeClr val="bg1"/>
                </a:solidFill>
                <a:ea typeface="华文行楷" panose="02010800040101010101" pitchFamily="2" charset="-122"/>
              </a:rPr>
              <a:t>interface</a:t>
            </a:r>
            <a:r>
              <a:rPr lang="zh-CN" altLang="en-US" sz="2000">
                <a:solidFill>
                  <a:schemeClr val="bg1"/>
                </a:solidFill>
                <a:ea typeface="华文行楷" panose="02010800040101010101" pitchFamily="2" charset="-122"/>
              </a:rPr>
              <a:t>）</a:t>
            </a:r>
            <a:r>
              <a:rPr lang="zh-CN" altLang="en-US" sz="2000">
                <a:solidFill>
                  <a:schemeClr val="bg1"/>
                </a:solidFill>
              </a:rPr>
              <a:t>：</a:t>
            </a:r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</a:rPr>
              <a:t>接口是一种特殊的类，是作为一个整体声明的抽象方法和常量</a:t>
            </a:r>
            <a:r>
              <a:rPr lang="en-US" altLang="en-US" sz="1600">
                <a:solidFill>
                  <a:schemeClr val="bg1"/>
                </a:solidFill>
              </a:rPr>
              <a:t>；</a:t>
            </a:r>
            <a:endParaRPr lang="zh-CN" altLang="en-US" sz="1600">
              <a:solidFill>
                <a:schemeClr val="bg1"/>
              </a:solidFill>
            </a:endParaRPr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</a:rPr>
              <a:t>方法：抽象、无定义的（不必写</a:t>
            </a:r>
            <a:r>
              <a:rPr lang="en-US" altLang="zh-CN" sz="1600">
                <a:solidFill>
                  <a:schemeClr val="bg1"/>
                </a:solidFill>
              </a:rPr>
              <a:t>abstract</a:t>
            </a:r>
            <a:r>
              <a:rPr lang="zh-CN" altLang="en-US" sz="1600">
                <a:solidFill>
                  <a:schemeClr val="bg1"/>
                </a:solidFill>
              </a:rPr>
              <a:t>）</a:t>
            </a:r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</a:rPr>
              <a:t>常量：隐含为</a:t>
            </a:r>
            <a:r>
              <a:rPr lang="en-US" altLang="zh-CN" sz="1600">
                <a:solidFill>
                  <a:schemeClr val="bg1"/>
                </a:solidFill>
              </a:rPr>
              <a:t>final</a:t>
            </a:r>
            <a:r>
              <a:rPr lang="zh-CN" altLang="en-US" sz="1600">
                <a:solidFill>
                  <a:schemeClr val="bg1"/>
                </a:solidFill>
              </a:rPr>
              <a:t>和</a:t>
            </a:r>
            <a:r>
              <a:rPr lang="en-US" altLang="zh-CN" sz="1600">
                <a:solidFill>
                  <a:schemeClr val="bg1"/>
                </a:solidFill>
              </a:rPr>
              <a:t>static</a:t>
            </a:r>
            <a:r>
              <a:rPr lang="zh-CN" altLang="en-US" sz="1600">
                <a:solidFill>
                  <a:schemeClr val="bg1"/>
                </a:solidFill>
              </a:rPr>
              <a:t>的 </a:t>
            </a:r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</a:rPr>
              <a:t>创建接口</a:t>
            </a:r>
          </a:p>
          <a:p>
            <a:pPr marL="1644650" lvl="2" indent="-457200">
              <a:lnSpc>
                <a:spcPct val="80000"/>
              </a:lnSpc>
              <a:tabLst>
                <a:tab pos="627063" algn="l"/>
                <a:tab pos="809625" algn="l"/>
              </a:tabLst>
            </a:pPr>
            <a:r>
              <a:rPr lang="en-US" altLang="zh-CN" sz="1600">
                <a:solidFill>
                  <a:schemeClr val="bg1"/>
                </a:solidFill>
              </a:rPr>
              <a:t>[public] interface  </a:t>
            </a:r>
            <a:r>
              <a:rPr lang="zh-CN" altLang="en-US" sz="1600">
                <a:solidFill>
                  <a:schemeClr val="bg1"/>
                </a:solidFill>
              </a:rPr>
              <a:t>接口名 </a:t>
            </a:r>
            <a:r>
              <a:rPr lang="en-US" altLang="zh-CN" sz="1600">
                <a:solidFill>
                  <a:schemeClr val="bg1"/>
                </a:solidFill>
              </a:rPr>
              <a:t>[extends </a:t>
            </a:r>
            <a:r>
              <a:rPr lang="zh-CN" altLang="en-US" sz="1600">
                <a:solidFill>
                  <a:schemeClr val="bg1"/>
                </a:solidFill>
              </a:rPr>
              <a:t>接口列表</a:t>
            </a:r>
            <a:r>
              <a:rPr lang="en-US" altLang="zh-CN" sz="1600">
                <a:solidFill>
                  <a:schemeClr val="bg1"/>
                </a:solidFill>
              </a:rPr>
              <a:t>]</a:t>
            </a:r>
          </a:p>
          <a:p>
            <a:pPr marL="1644650" lvl="2" indent="-457200">
              <a:lnSpc>
                <a:spcPct val="80000"/>
              </a:lnSpc>
              <a:tabLst>
                <a:tab pos="627063" algn="l"/>
                <a:tab pos="809625" algn="l"/>
              </a:tabLst>
            </a:pPr>
            <a:r>
              <a:rPr lang="en-US" altLang="zh-CN" sz="1600">
                <a:solidFill>
                  <a:schemeClr val="bg1"/>
                </a:solidFill>
              </a:rPr>
              <a:t>	{	</a:t>
            </a:r>
            <a:r>
              <a:rPr lang="zh-CN" altLang="en-US" sz="1600">
                <a:solidFill>
                  <a:schemeClr val="bg1"/>
                </a:solidFill>
              </a:rPr>
              <a:t>方法名（）；</a:t>
            </a:r>
          </a:p>
          <a:p>
            <a:pPr marL="1644650" lvl="2" indent="-457200">
              <a:lnSpc>
                <a:spcPct val="80000"/>
              </a:lnSpc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</a:rPr>
              <a:t>		常量名</a:t>
            </a:r>
            <a:r>
              <a:rPr lang="en-US" altLang="zh-CN" sz="1600">
                <a:solidFill>
                  <a:schemeClr val="bg1"/>
                </a:solidFill>
              </a:rPr>
              <a:t>=. . . </a:t>
            </a:r>
            <a:r>
              <a:rPr lang="zh-CN" altLang="en-US" sz="1600">
                <a:solidFill>
                  <a:schemeClr val="bg1"/>
                </a:solidFill>
              </a:rPr>
              <a:t>；</a:t>
            </a:r>
            <a:r>
              <a:rPr lang="en-US" altLang="zh-CN" sz="1600">
                <a:solidFill>
                  <a:schemeClr val="bg1"/>
                </a:solidFill>
              </a:rPr>
              <a:t>. . . . . .}</a:t>
            </a:r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</a:rPr>
              <a:t>使用接口 </a:t>
            </a:r>
            <a:endParaRPr lang="zh-CN" altLang="en-US" sz="1600"/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</a:rPr>
              <a:t>当一个类声明 </a:t>
            </a:r>
            <a:r>
              <a:rPr lang="en-US" altLang="zh-CN" sz="1600">
                <a:solidFill>
                  <a:schemeClr val="bg1"/>
                </a:solidFill>
              </a:rPr>
              <a:t>implements </a:t>
            </a:r>
            <a:r>
              <a:rPr lang="zh-CN" altLang="en-US" sz="1600">
                <a:solidFill>
                  <a:schemeClr val="bg1"/>
                </a:solidFill>
              </a:rPr>
              <a:t>某一 </a:t>
            </a:r>
            <a:r>
              <a:rPr lang="en-US" altLang="zh-CN" sz="1600">
                <a:solidFill>
                  <a:schemeClr val="bg1"/>
                </a:solidFill>
              </a:rPr>
              <a:t>interface </a:t>
            </a:r>
            <a:r>
              <a:rPr lang="zh-CN" altLang="en-US" sz="1600">
                <a:solidFill>
                  <a:schemeClr val="bg1"/>
                </a:solidFill>
              </a:rPr>
              <a:t>时，必须具体实现该 </a:t>
            </a:r>
            <a:r>
              <a:rPr lang="en-US" altLang="zh-CN" sz="1600">
                <a:solidFill>
                  <a:schemeClr val="bg1"/>
                </a:solidFill>
              </a:rPr>
              <a:t>interface </a:t>
            </a:r>
            <a:r>
              <a:rPr lang="zh-CN" altLang="en-US" sz="1600">
                <a:solidFill>
                  <a:schemeClr val="bg1"/>
                </a:solidFill>
              </a:rPr>
              <a:t>中定义的抽象方法，并把此方法定义为</a:t>
            </a:r>
            <a:r>
              <a:rPr lang="en-US" altLang="zh-CN" sz="1600">
                <a:solidFill>
                  <a:schemeClr val="bg1"/>
                </a:solidFill>
              </a:rPr>
              <a:t>public</a:t>
            </a:r>
            <a:r>
              <a:rPr lang="zh-CN" altLang="en-US" sz="1600">
                <a:solidFill>
                  <a:schemeClr val="bg1"/>
                </a:solidFill>
              </a:rPr>
              <a:t>的。</a:t>
            </a:r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</a:rPr>
              <a:t>利用接口可实现多重继承</a:t>
            </a:r>
            <a:r>
              <a:rPr lang="en-US" altLang="zh-CN" sz="1600">
                <a:solidFill>
                  <a:schemeClr val="bg1"/>
                </a:solidFill>
              </a:rPr>
              <a:t>;</a:t>
            </a:r>
            <a:r>
              <a:rPr lang="zh-CN" altLang="en-US" sz="1600">
                <a:solidFill>
                  <a:schemeClr val="bg1"/>
                </a:solidFill>
              </a:rPr>
              <a:t>便于设计更合理的类层次，代码更灵活。</a:t>
            </a:r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</a:rPr>
              <a:t>例如：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AC54C6E7-ACA2-9FCD-C0AF-3D9FA56B1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第二讲 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语言基础与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OOP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思想</a:t>
            </a:r>
          </a:p>
        </p:txBody>
      </p:sp>
      <p:grpSp>
        <p:nvGrpSpPr>
          <p:cNvPr id="348177" name="Group 17">
            <a:extLst>
              <a:ext uri="{FF2B5EF4-FFF2-40B4-BE49-F238E27FC236}">
                <a16:creationId xmlns:a16="http://schemas.microsoft.com/office/drawing/2014/main" id="{B6FF3A30-7A35-C838-D9F4-59067A1DFDFE}"/>
              </a:ext>
            </a:extLst>
          </p:cNvPr>
          <p:cNvGrpSpPr>
            <a:grpSpLocks/>
          </p:cNvGrpSpPr>
          <p:nvPr/>
        </p:nvGrpSpPr>
        <p:grpSpPr bwMode="auto">
          <a:xfrm>
            <a:off x="2411413" y="3284538"/>
            <a:ext cx="5327650" cy="2592387"/>
            <a:chOff x="1519" y="2069"/>
            <a:chExt cx="3356" cy="1633"/>
          </a:xfrm>
        </p:grpSpPr>
        <p:sp>
          <p:nvSpPr>
            <p:cNvPr id="32775" name="Rectangle 14">
              <a:extLst>
                <a:ext uri="{FF2B5EF4-FFF2-40B4-BE49-F238E27FC236}">
                  <a16:creationId xmlns:a16="http://schemas.microsoft.com/office/drawing/2014/main" id="{64514650-3C3C-AD7D-B435-347B6242C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2069"/>
              <a:ext cx="3356" cy="16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FontTx/>
                <a:buNone/>
              </a:pPr>
              <a:endParaRPr lang="zh-CN" altLang="en-US" sz="10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776" name="Text Box 6">
              <a:extLst>
                <a:ext uri="{FF2B5EF4-FFF2-40B4-BE49-F238E27FC236}">
                  <a16:creationId xmlns:a16="http://schemas.microsoft.com/office/drawing/2014/main" id="{D6DEF104-7C65-A9E4-0251-4ED78854CB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795"/>
              <a:ext cx="636" cy="35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1" lang="en-US" altLang="zh-CN" sz="18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Instrument</a:t>
              </a:r>
              <a:br>
                <a:rPr kumimoji="1" lang="en-US" altLang="zh-CN" sz="1800" b="0">
                  <a:solidFill>
                    <a:schemeClr val="tx1"/>
                  </a:solidFill>
                  <a:latin typeface="Times New Roman" panose="02020603050405020304" pitchFamily="18" charset="0"/>
                </a:rPr>
              </a:br>
              <a:r>
                <a:rPr kumimoji="1" lang="zh-CN" altLang="en-US" sz="18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（乐器）</a:t>
              </a:r>
            </a:p>
          </p:txBody>
        </p:sp>
        <p:sp>
          <p:nvSpPr>
            <p:cNvPr id="32777" name="Text Box 7">
              <a:extLst>
                <a:ext uri="{FF2B5EF4-FFF2-40B4-BE49-F238E27FC236}">
                  <a16:creationId xmlns:a16="http://schemas.microsoft.com/office/drawing/2014/main" id="{B5731906-5097-EEA1-146A-F2D7D023BD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2160"/>
              <a:ext cx="749" cy="412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1" lang="en-US" altLang="zh-CN" sz="18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Wind </a:t>
              </a:r>
              <a:r>
                <a:rPr kumimoji="1" lang="zh-CN" altLang="en-US" sz="18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风管乐器）</a:t>
              </a:r>
            </a:p>
          </p:txBody>
        </p:sp>
        <p:sp>
          <p:nvSpPr>
            <p:cNvPr id="32778" name="Line 8">
              <a:extLst>
                <a:ext uri="{FF2B5EF4-FFF2-40B4-BE49-F238E27FC236}">
                  <a16:creationId xmlns:a16="http://schemas.microsoft.com/office/drawing/2014/main" id="{A1CAACEA-74B7-5E76-5D60-ED631CB66A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2" y="2341"/>
              <a:ext cx="708" cy="475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779" name="Text Box 9">
              <a:extLst>
                <a:ext uri="{FF2B5EF4-FFF2-40B4-BE49-F238E27FC236}">
                  <a16:creationId xmlns:a16="http://schemas.microsoft.com/office/drawing/2014/main" id="{8FC036E3-A9D6-B5E7-4EA4-989DACE25B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2704"/>
              <a:ext cx="1008" cy="412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1" lang="en-US" altLang="zh-CN" sz="18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Percussion</a:t>
              </a:r>
              <a:r>
                <a:rPr kumimoji="1" lang="zh-CN" altLang="en-US" sz="18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（打击乐器）</a:t>
              </a:r>
            </a:p>
          </p:txBody>
        </p:sp>
        <p:sp>
          <p:nvSpPr>
            <p:cNvPr id="32780" name="Line 10">
              <a:extLst>
                <a:ext uri="{FF2B5EF4-FFF2-40B4-BE49-F238E27FC236}">
                  <a16:creationId xmlns:a16="http://schemas.microsoft.com/office/drawing/2014/main" id="{CFF8F2A9-F4B3-FD44-39CD-57A26187AA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5" y="2976"/>
              <a:ext cx="672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781" name="Text Box 11">
              <a:extLst>
                <a:ext uri="{FF2B5EF4-FFF2-40B4-BE49-F238E27FC236}">
                  <a16:creationId xmlns:a16="http://schemas.microsoft.com/office/drawing/2014/main" id="{05B426F2-D17E-7FF6-FF3E-80326A38CA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3249"/>
              <a:ext cx="960" cy="412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1" lang="en-US" altLang="zh-CN" sz="18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Stringed</a:t>
              </a:r>
              <a:br>
                <a:rPr kumimoji="1" lang="en-US" altLang="zh-CN" sz="1800" b="0">
                  <a:solidFill>
                    <a:schemeClr val="tx1"/>
                  </a:solidFill>
                  <a:latin typeface="Times New Roman" panose="02020603050405020304" pitchFamily="18" charset="0"/>
                </a:rPr>
              </a:br>
              <a:r>
                <a:rPr kumimoji="1" lang="zh-CN" altLang="en-US" sz="18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（弦乐器）</a:t>
              </a:r>
            </a:p>
          </p:txBody>
        </p:sp>
        <p:sp>
          <p:nvSpPr>
            <p:cNvPr id="32782" name="Line 12">
              <a:extLst>
                <a:ext uri="{FF2B5EF4-FFF2-40B4-BE49-F238E27FC236}">
                  <a16:creationId xmlns:a16="http://schemas.microsoft.com/office/drawing/2014/main" id="{14440B2D-B9B7-0FB6-9311-5FE4A5962B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5" y="3113"/>
              <a:ext cx="672" cy="288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48176" name="Text Box 16">
            <a:extLst>
              <a:ext uri="{FF2B5EF4-FFF2-40B4-BE49-F238E27FC236}">
                <a16:creationId xmlns:a16="http://schemas.microsoft.com/office/drawing/2014/main" id="{1B50D710-1B3C-8BD3-AB1E-694837697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713" y="1009650"/>
            <a:ext cx="7315200" cy="4943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0000" tIns="0" rIns="1800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kumimoji="1" lang="en-US" altLang="zh-CN" sz="2000" b="1">
                <a:latin typeface="黑体" panose="02010609060101010101" pitchFamily="49" charset="-122"/>
                <a:ea typeface="黑体" panose="02010609060101010101" pitchFamily="49" charset="-122"/>
              </a:rPr>
              <a:t>interface Instrument {</a:t>
            </a:r>
          </a:p>
          <a:p>
            <a:pPr>
              <a:lnSpc>
                <a:spcPct val="90000"/>
              </a:lnSpc>
              <a:defRPr/>
            </a:pPr>
            <a:r>
              <a:rPr kumimoji="1" lang="en-US" altLang="zh-CN" sz="2000" b="1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// constant:</a:t>
            </a:r>
          </a:p>
          <a:p>
            <a:pPr>
              <a:lnSpc>
                <a:spcPct val="90000"/>
              </a:lnSpc>
              <a:defRPr/>
            </a:pPr>
            <a:r>
              <a:rPr kumimoji="1" lang="en-US" altLang="zh-CN" sz="2000" b="1">
                <a:latin typeface="黑体" panose="02010609060101010101" pitchFamily="49" charset="-122"/>
                <a:ea typeface="黑体" panose="02010609060101010101" pitchFamily="49" charset="-122"/>
              </a:rPr>
              <a:t>	int i =5 ; </a:t>
            </a:r>
            <a:r>
              <a:rPr kumimoji="1" lang="en-US" altLang="zh-CN" sz="2000" b="1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// static &amp; final</a:t>
            </a:r>
            <a:endParaRPr kumimoji="1" lang="en-US" altLang="zh-CN" sz="20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  <a:defRPr/>
            </a:pPr>
            <a:r>
              <a:rPr kumimoji="1" lang="en-US" altLang="zh-CN" sz="2000" b="1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// Cannot have method definitions:</a:t>
            </a:r>
          </a:p>
          <a:p>
            <a:pPr>
              <a:lnSpc>
                <a:spcPct val="90000"/>
              </a:lnSpc>
              <a:defRPr/>
            </a:pPr>
            <a:r>
              <a:rPr kumimoji="1" lang="en-US" altLang="zh-CN" sz="2000" b="1">
                <a:latin typeface="黑体" panose="02010609060101010101" pitchFamily="49" charset="-122"/>
                <a:ea typeface="黑体" panose="02010609060101010101" pitchFamily="49" charset="-122"/>
              </a:rPr>
              <a:t>	void play(); </a:t>
            </a:r>
            <a:r>
              <a:rPr kumimoji="1" lang="en-US" altLang="zh-CN" sz="2000" b="1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// Automatically public</a:t>
            </a:r>
            <a:endParaRPr kumimoji="1" lang="en-US" altLang="zh-CN" sz="20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  <a:defRPr/>
            </a:pPr>
            <a:r>
              <a:rPr kumimoji="1" lang="en-US" altLang="zh-CN" sz="2000" b="1">
                <a:latin typeface="黑体" panose="02010609060101010101" pitchFamily="49" charset="-122"/>
                <a:ea typeface="黑体" panose="02010609060101010101" pitchFamily="49" charset="-122"/>
              </a:rPr>
              <a:t>	String what();</a:t>
            </a:r>
          </a:p>
          <a:p>
            <a:pPr>
              <a:lnSpc>
                <a:spcPct val="90000"/>
              </a:lnSpc>
              <a:defRPr/>
            </a:pPr>
            <a:r>
              <a:rPr kumimoji="1" lang="en-US" altLang="zh-CN" sz="2000" b="1">
                <a:latin typeface="黑体" panose="02010609060101010101" pitchFamily="49" charset="-122"/>
                <a:ea typeface="黑体" panose="02010609060101010101" pitchFamily="49" charset="-122"/>
              </a:rPr>
              <a:t>	void adjust();</a:t>
            </a:r>
          </a:p>
          <a:p>
            <a:pPr>
              <a:lnSpc>
                <a:spcPct val="90000"/>
              </a:lnSpc>
              <a:defRPr/>
            </a:pPr>
            <a:r>
              <a:rPr kumimoji="1" lang="en-US" altLang="zh-CN" sz="2000" b="1">
                <a:latin typeface="黑体" panose="02010609060101010101" pitchFamily="49" charset="-122"/>
                <a:ea typeface="黑体" panose="02010609060101010101" pitchFamily="49" charset="-122"/>
              </a:rPr>
              <a:t>}</a:t>
            </a:r>
          </a:p>
          <a:p>
            <a:pPr>
              <a:lnSpc>
                <a:spcPct val="90000"/>
              </a:lnSpc>
              <a:defRPr/>
            </a:pPr>
            <a:endParaRPr kumimoji="1" lang="en-US" altLang="zh-CN" sz="20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  <a:defRPr/>
            </a:pPr>
            <a:r>
              <a:rPr kumimoji="1" lang="en-US" altLang="zh-CN" sz="2000" b="1">
                <a:latin typeface="黑体" panose="02010609060101010101" pitchFamily="49" charset="-122"/>
                <a:ea typeface="黑体" panose="02010609060101010101" pitchFamily="49" charset="-122"/>
              </a:rPr>
              <a:t>class Wind implements Instrument {</a:t>
            </a:r>
          </a:p>
          <a:p>
            <a:pPr>
              <a:lnSpc>
                <a:spcPct val="90000"/>
              </a:lnSpc>
              <a:defRPr/>
            </a:pPr>
            <a:r>
              <a:rPr kumimoji="1" lang="en-US" altLang="zh-CN" sz="2000" b="1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// public cannot be omitted</a:t>
            </a:r>
          </a:p>
          <a:p>
            <a:pPr>
              <a:lnSpc>
                <a:spcPct val="90000"/>
              </a:lnSpc>
              <a:defRPr/>
            </a:pPr>
            <a:r>
              <a:rPr kumimoji="1" lang="en-US" altLang="zh-CN" sz="2000" b="1">
                <a:latin typeface="黑体" panose="02010609060101010101" pitchFamily="49" charset="-122"/>
                <a:ea typeface="黑体" panose="02010609060101010101" pitchFamily="49" charset="-122"/>
              </a:rPr>
              <a:t>      public void play() {					System.out.println("Wind.play()");</a:t>
            </a:r>
          </a:p>
          <a:p>
            <a:pPr>
              <a:lnSpc>
                <a:spcPct val="90000"/>
              </a:lnSpc>
              <a:defRPr/>
            </a:pPr>
            <a:r>
              <a:rPr kumimoji="1" lang="en-US" altLang="zh-CN" sz="2000" b="1">
                <a:latin typeface="黑体" panose="02010609060101010101" pitchFamily="49" charset="-122"/>
                <a:ea typeface="黑体" panose="02010609060101010101" pitchFamily="49" charset="-122"/>
              </a:rPr>
              <a:t>	}</a:t>
            </a:r>
          </a:p>
          <a:p>
            <a:pPr>
              <a:lnSpc>
                <a:spcPct val="90000"/>
              </a:lnSpc>
              <a:defRPr/>
            </a:pPr>
            <a:r>
              <a:rPr kumimoji="1" lang="en-US" altLang="zh-CN" sz="2000" b="1">
                <a:latin typeface="黑体" panose="02010609060101010101" pitchFamily="49" charset="-122"/>
                <a:ea typeface="黑体" panose="02010609060101010101" pitchFamily="49" charset="-122"/>
              </a:rPr>
              <a:t>	public String what() { return "Wind"; }</a:t>
            </a:r>
          </a:p>
          <a:p>
            <a:pPr>
              <a:lnSpc>
                <a:spcPct val="90000"/>
              </a:lnSpc>
              <a:defRPr/>
            </a:pPr>
            <a:r>
              <a:rPr kumimoji="1" lang="en-US" altLang="zh-CN" sz="2000" b="1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//</a:t>
            </a:r>
            <a:r>
              <a:rPr kumimoji="1" lang="zh-CN" altLang="en-US" sz="20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注意</a:t>
            </a:r>
            <a:r>
              <a:rPr kumimoji="1" lang="en-US" altLang="zh-CN" sz="2000" b="1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"adjust(){};"</a:t>
            </a:r>
            <a:r>
              <a:rPr kumimoji="1" lang="zh-CN" altLang="en-US" sz="2000" b="1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kumimoji="1" lang="en-US" altLang="zh-CN" sz="2000" b="1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"adjust();"</a:t>
            </a:r>
            <a:r>
              <a:rPr kumimoji="1" lang="zh-CN" altLang="en-US" sz="2000" b="1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的区别</a:t>
            </a:r>
          </a:p>
          <a:p>
            <a:pPr>
              <a:lnSpc>
                <a:spcPct val="90000"/>
              </a:lnSpc>
              <a:defRPr/>
            </a:pPr>
            <a:r>
              <a:rPr kumimoji="1" lang="zh-CN" altLang="zh-CN" sz="2000" b="1"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r>
              <a:rPr kumimoji="1" lang="en-US" altLang="zh-CN" sz="2000" b="1">
                <a:latin typeface="黑体" panose="02010609060101010101" pitchFamily="49" charset="-122"/>
                <a:ea typeface="黑体" panose="02010609060101010101" pitchFamily="49" charset="-122"/>
              </a:rPr>
              <a:t>public void adjust() {}</a:t>
            </a:r>
          </a:p>
          <a:p>
            <a:pPr>
              <a:lnSpc>
                <a:spcPct val="90000"/>
              </a:lnSpc>
              <a:defRPr/>
            </a:pPr>
            <a:r>
              <a:rPr kumimoji="1" lang="en-US" altLang="zh-CN" sz="2000" b="1">
                <a:latin typeface="黑体" panose="02010609060101010101" pitchFamily="49" charset="-122"/>
                <a:ea typeface="黑体" panose="02010609060101010101" pitchFamily="49" charset="-122"/>
              </a:rPr>
              <a:t>}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48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8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8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8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8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8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8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8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8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8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8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81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81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81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81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81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81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81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81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8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8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8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8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8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8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2" grpId="0" uiExpand="1" build="p"/>
      <p:bldP spid="34817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3">
            <a:extLst>
              <a:ext uri="{FF2B5EF4-FFF2-40B4-BE49-F238E27FC236}">
                <a16:creationId xmlns:a16="http://schemas.microsoft.com/office/drawing/2014/main" id="{60BE950D-F0FC-3B81-2724-74151877F0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5BCE2DDB-2EDE-4424-A6FD-BFEFEBEB0298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1F4FA5CB-9D4E-F421-9E32-367EDC086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4267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Clr>
                <a:schemeClr val="bg1"/>
              </a:buClr>
              <a:buFontTx/>
              <a:buAutoNum type="arabicPeriod"/>
              <a:tabLst>
                <a:tab pos="627063" algn="l"/>
                <a:tab pos="809625" algn="l"/>
              </a:tabLst>
            </a:pPr>
            <a:r>
              <a:rPr lang="en-US" altLang="zh-CN" sz="2800">
                <a:solidFill>
                  <a:schemeClr val="bg1"/>
                </a:solidFill>
              </a:rPr>
              <a:t>Java </a:t>
            </a:r>
            <a:r>
              <a:rPr lang="zh-CN" altLang="en-US" sz="2800">
                <a:solidFill>
                  <a:schemeClr val="bg1"/>
                </a:solidFill>
              </a:rPr>
              <a:t>发展历程</a:t>
            </a:r>
          </a:p>
          <a:p>
            <a:pPr marL="804863" lvl="1" indent="-5334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♫"/>
              <a:tabLst>
                <a:tab pos="627063" algn="l"/>
                <a:tab pos="809625" algn="l"/>
              </a:tabLst>
            </a:pPr>
            <a:r>
              <a:rPr lang="en-US" altLang="en-US" sz="2000">
                <a:solidFill>
                  <a:schemeClr val="bg1"/>
                </a:solidFill>
              </a:rPr>
              <a:t>前身：OAK（James Gosling 1990）</a:t>
            </a:r>
            <a:endParaRPr lang="zh-CN" altLang="en-US" sz="2000">
              <a:solidFill>
                <a:schemeClr val="bg1"/>
              </a:solidFill>
            </a:endParaRPr>
          </a:p>
          <a:p>
            <a:pPr marL="804863" lvl="1" indent="-5334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♫"/>
              <a:tabLst>
                <a:tab pos="627063" algn="l"/>
                <a:tab pos="809625" algn="l"/>
              </a:tabLst>
            </a:pPr>
            <a:r>
              <a:rPr lang="en-US" altLang="en-US" sz="2000">
                <a:solidFill>
                  <a:schemeClr val="bg1"/>
                </a:solidFill>
              </a:rPr>
              <a:t>Java大事记</a:t>
            </a:r>
            <a:r>
              <a:rPr lang="zh-CN" altLang="en-US" sz="2000">
                <a:solidFill>
                  <a:schemeClr val="bg1"/>
                </a:solidFill>
              </a:rPr>
              <a:t>：</a:t>
            </a:r>
          </a:p>
          <a:p>
            <a:pPr marL="1644650" lvl="2" indent="-4572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u"/>
              <a:tabLst>
                <a:tab pos="627063" algn="l"/>
                <a:tab pos="809625" algn="l"/>
              </a:tabLst>
            </a:pPr>
            <a:r>
              <a:rPr lang="en-US" altLang="zh-CN" sz="2000">
                <a:solidFill>
                  <a:schemeClr val="bg1"/>
                </a:solidFill>
              </a:rPr>
              <a:t>1990</a:t>
            </a:r>
            <a:r>
              <a:rPr lang="zh-CN" altLang="en-US" sz="2000">
                <a:solidFill>
                  <a:schemeClr val="bg1"/>
                </a:solidFill>
              </a:rPr>
              <a:t>年，</a:t>
            </a:r>
            <a:r>
              <a:rPr lang="en-US" altLang="zh-CN" sz="2000">
                <a:solidFill>
                  <a:schemeClr val="bg1"/>
                </a:solidFill>
              </a:rPr>
              <a:t>Sun Microsystem</a:t>
            </a:r>
            <a:r>
              <a:rPr lang="zh-CN" altLang="en-US" sz="2000">
                <a:solidFill>
                  <a:schemeClr val="bg1"/>
                </a:solidFill>
              </a:rPr>
              <a:t>公司</a:t>
            </a:r>
            <a:r>
              <a:rPr lang="en-US" altLang="zh-CN" sz="2000">
                <a:solidFill>
                  <a:schemeClr val="bg1"/>
                </a:solidFill>
              </a:rPr>
              <a:t>Green</a:t>
            </a:r>
            <a:r>
              <a:rPr lang="zh-CN" altLang="en-US" sz="2000">
                <a:solidFill>
                  <a:schemeClr val="bg1"/>
                </a:solidFill>
              </a:rPr>
              <a:t>工程</a:t>
            </a:r>
          </a:p>
          <a:p>
            <a:pPr marL="1644650" lvl="2" indent="-4572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u"/>
              <a:tabLst>
                <a:tab pos="627063" algn="l"/>
                <a:tab pos="809625" algn="l"/>
              </a:tabLst>
            </a:pPr>
            <a:r>
              <a:rPr lang="en-US" altLang="zh-CN" sz="2000">
                <a:solidFill>
                  <a:schemeClr val="bg1"/>
                </a:solidFill>
              </a:rPr>
              <a:t>1993</a:t>
            </a:r>
            <a:r>
              <a:rPr lang="zh-CN" altLang="en-US" sz="2000">
                <a:solidFill>
                  <a:schemeClr val="bg1"/>
                </a:solidFill>
              </a:rPr>
              <a:t>年，</a:t>
            </a:r>
            <a:r>
              <a:rPr lang="en-US" altLang="zh-CN" sz="2000">
                <a:solidFill>
                  <a:schemeClr val="bg1"/>
                </a:solidFill>
              </a:rPr>
              <a:t>WWW</a:t>
            </a:r>
            <a:r>
              <a:rPr lang="zh-CN" altLang="en-US" sz="2000">
                <a:solidFill>
                  <a:schemeClr val="bg1"/>
                </a:solidFill>
              </a:rPr>
              <a:t>席卷全球</a:t>
            </a:r>
          </a:p>
          <a:p>
            <a:pPr marL="1644650" lvl="2" indent="-4572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u"/>
              <a:tabLst>
                <a:tab pos="627063" algn="l"/>
                <a:tab pos="809625" algn="l"/>
              </a:tabLst>
            </a:pPr>
            <a:r>
              <a:rPr lang="en-US" altLang="zh-CN" sz="2000">
                <a:solidFill>
                  <a:schemeClr val="bg1"/>
                </a:solidFill>
              </a:rPr>
              <a:t>1994</a:t>
            </a:r>
            <a:r>
              <a:rPr lang="zh-CN" altLang="en-US" sz="2000">
                <a:solidFill>
                  <a:schemeClr val="bg1"/>
                </a:solidFill>
              </a:rPr>
              <a:t>年，开始定位于</a:t>
            </a:r>
            <a:r>
              <a:rPr lang="en-US" altLang="zh-CN" sz="2000">
                <a:solidFill>
                  <a:schemeClr val="bg1"/>
                </a:solidFill>
              </a:rPr>
              <a:t>Internet,</a:t>
            </a:r>
            <a:r>
              <a:rPr lang="zh-CN" altLang="en-US" sz="2000">
                <a:solidFill>
                  <a:schemeClr val="bg1"/>
                </a:solidFill>
              </a:rPr>
              <a:t>并开发浏览器</a:t>
            </a:r>
            <a:r>
              <a:rPr lang="en-US" altLang="zh-CN" sz="2000">
                <a:solidFill>
                  <a:schemeClr val="bg1"/>
                </a:solidFill>
              </a:rPr>
              <a:t>HotJava</a:t>
            </a:r>
          </a:p>
          <a:p>
            <a:pPr marL="1644650" lvl="2" indent="-4572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u"/>
              <a:tabLst>
                <a:tab pos="627063" algn="l"/>
                <a:tab pos="809625" algn="l"/>
              </a:tabLst>
            </a:pPr>
            <a:r>
              <a:rPr lang="en-US" altLang="zh-CN" sz="2000">
                <a:solidFill>
                  <a:schemeClr val="bg1"/>
                </a:solidFill>
              </a:rPr>
              <a:t>1995</a:t>
            </a:r>
            <a:r>
              <a:rPr lang="zh-CN" altLang="en-US" sz="2000">
                <a:solidFill>
                  <a:schemeClr val="bg1"/>
                </a:solidFill>
              </a:rPr>
              <a:t>年</a:t>
            </a:r>
            <a:r>
              <a:rPr lang="en-US" altLang="zh-CN" sz="2000">
                <a:solidFill>
                  <a:schemeClr val="bg1"/>
                </a:solidFill>
              </a:rPr>
              <a:t>1</a:t>
            </a:r>
            <a:r>
              <a:rPr lang="zh-CN" altLang="en-US" sz="2000">
                <a:solidFill>
                  <a:schemeClr val="bg1"/>
                </a:solidFill>
              </a:rPr>
              <a:t>月，</a:t>
            </a:r>
            <a:r>
              <a:rPr lang="en-US" altLang="zh-CN" sz="2000">
                <a:solidFill>
                  <a:schemeClr val="bg1"/>
                </a:solidFill>
              </a:rPr>
              <a:t>OAK</a:t>
            </a:r>
            <a:r>
              <a:rPr lang="zh-CN" altLang="en-US" sz="2000">
                <a:solidFill>
                  <a:schemeClr val="bg1"/>
                </a:solidFill>
              </a:rPr>
              <a:t>命名为</a:t>
            </a:r>
            <a:r>
              <a:rPr lang="en-US" altLang="zh-CN" sz="2000">
                <a:solidFill>
                  <a:schemeClr val="bg1"/>
                </a:solidFill>
              </a:rPr>
              <a:t>Java</a:t>
            </a:r>
          </a:p>
          <a:p>
            <a:pPr marL="1644650" lvl="2" indent="-4572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u"/>
              <a:tabLst>
                <a:tab pos="627063" algn="l"/>
                <a:tab pos="809625" algn="l"/>
              </a:tabLst>
            </a:pPr>
            <a:r>
              <a:rPr lang="en-US" altLang="zh-CN" sz="2000">
                <a:solidFill>
                  <a:schemeClr val="bg1"/>
                </a:solidFill>
              </a:rPr>
              <a:t>1995.5.23</a:t>
            </a:r>
            <a:r>
              <a:rPr lang="zh-CN" altLang="en-US" sz="2000">
                <a:solidFill>
                  <a:schemeClr val="bg1"/>
                </a:solidFill>
              </a:rPr>
              <a:t>，诞生</a:t>
            </a:r>
            <a:r>
              <a:rPr lang="en-US" altLang="en-US" sz="2000">
                <a:solidFill>
                  <a:schemeClr val="bg1"/>
                </a:solidFill>
              </a:rPr>
              <a:t>Java1.0.2 API</a:t>
            </a:r>
            <a:endParaRPr lang="en-US" altLang="zh-CN" sz="2000">
              <a:solidFill>
                <a:schemeClr val="bg1"/>
              </a:solidFill>
            </a:endParaRPr>
          </a:p>
          <a:p>
            <a:pPr marL="1644650" lvl="2" indent="-4572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u"/>
              <a:tabLst>
                <a:tab pos="627063" algn="l"/>
                <a:tab pos="809625" algn="l"/>
              </a:tabLst>
            </a:pPr>
            <a:r>
              <a:rPr lang="en-US" altLang="en-US" sz="2000">
                <a:solidFill>
                  <a:schemeClr val="bg1"/>
                </a:solidFill>
              </a:rPr>
              <a:t>1997.2.18  JDK1.1 </a:t>
            </a:r>
            <a:r>
              <a:rPr lang="zh-CN" altLang="en-US" sz="2000">
                <a:solidFill>
                  <a:schemeClr val="bg1"/>
                </a:solidFill>
              </a:rPr>
              <a:t>（</a:t>
            </a:r>
            <a:r>
              <a:rPr lang="en-US" altLang="en-US" sz="2000">
                <a:solidFill>
                  <a:schemeClr val="bg1"/>
                </a:solidFill>
              </a:rPr>
              <a:t>java1.1 API</a:t>
            </a:r>
            <a:r>
              <a:rPr lang="zh-CN" altLang="en-US" sz="2000">
                <a:solidFill>
                  <a:schemeClr val="bg1"/>
                </a:solidFill>
              </a:rPr>
              <a:t>）</a:t>
            </a:r>
          </a:p>
          <a:p>
            <a:pPr marL="1644650" lvl="2" indent="-4572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u"/>
              <a:tabLst>
                <a:tab pos="627063" algn="l"/>
                <a:tab pos="809625" algn="l"/>
              </a:tabLst>
            </a:pPr>
            <a:r>
              <a:rPr lang="en-US" altLang="zh-CN" sz="2000">
                <a:solidFill>
                  <a:schemeClr val="bg1"/>
                </a:solidFill>
              </a:rPr>
              <a:t>1998.12    </a:t>
            </a:r>
            <a:r>
              <a:rPr lang="en-US" altLang="en-US" sz="2000">
                <a:solidFill>
                  <a:schemeClr val="bg1"/>
                </a:solidFill>
              </a:rPr>
              <a:t>JDK1.2</a:t>
            </a:r>
            <a:r>
              <a:rPr lang="zh-CN" altLang="en-US" sz="2000">
                <a:solidFill>
                  <a:schemeClr val="bg1"/>
                </a:solidFill>
              </a:rPr>
              <a:t>（</a:t>
            </a:r>
            <a:r>
              <a:rPr lang="en-US" altLang="en-US" sz="2000">
                <a:solidFill>
                  <a:schemeClr val="bg1"/>
                </a:solidFill>
              </a:rPr>
              <a:t>Java 2 SDK v1.2 Standard Edition</a:t>
            </a:r>
            <a:r>
              <a:rPr lang="zh-CN" altLang="en-US" sz="2000">
                <a:solidFill>
                  <a:schemeClr val="bg1"/>
                </a:solidFill>
              </a:rPr>
              <a:t>）</a:t>
            </a:r>
          </a:p>
          <a:p>
            <a:pPr marL="1644650" lvl="2" indent="-4572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u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查询新动向：</a:t>
            </a:r>
            <a:r>
              <a:rPr lang="en-US" altLang="zh-CN" sz="2000">
                <a:hlinkClick r:id="rId2"/>
              </a:rPr>
              <a:t>http://java.sun.com</a:t>
            </a:r>
            <a:r>
              <a:rPr lang="zh-CN" altLang="en-US" sz="2000"/>
              <a:t>　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D2C6C6CC-285C-92EF-6EF0-A837BFAD1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第一讲 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Java 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语言概述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6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6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6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6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96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灯片编号占位符 3">
            <a:extLst>
              <a:ext uri="{FF2B5EF4-FFF2-40B4-BE49-F238E27FC236}">
                <a16:creationId xmlns:a16="http://schemas.microsoft.com/office/drawing/2014/main" id="{FF1FAB4A-F453-CCAA-489F-30DC341259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C317A080-FAEA-4B57-897B-A354F6A454EC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49186" name="Rectangle 2">
            <a:extLst>
              <a:ext uri="{FF2B5EF4-FFF2-40B4-BE49-F238E27FC236}">
                <a16:creationId xmlns:a16="http://schemas.microsoft.com/office/drawing/2014/main" id="{5F9B8F26-73BD-39FC-1C23-495C43084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427672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chemeClr val="bg1"/>
              </a:buClr>
              <a:buFontTx/>
              <a:buAutoNum type="arabicPeriod" startAt="5"/>
              <a:tabLst>
                <a:tab pos="627063" algn="l"/>
                <a:tab pos="809625" algn="l"/>
              </a:tabLst>
            </a:pPr>
            <a:r>
              <a:rPr lang="en-US" altLang="zh-CN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>
                <a:solidFill>
                  <a:schemeClr val="bg1"/>
                </a:solidFill>
                <a:ea typeface="华文行楷" panose="02010800040101010101" pitchFamily="2" charset="-122"/>
              </a:rPr>
              <a:t>中面向对象编程</a:t>
            </a:r>
            <a:endParaRPr lang="zh-CN" altLang="en-US">
              <a:solidFill>
                <a:schemeClr val="bg1"/>
              </a:solidFill>
            </a:endParaRPr>
          </a:p>
          <a:p>
            <a:pPr marL="804863" lvl="1" indent="-5334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>
                <a:solidFill>
                  <a:schemeClr val="bg1"/>
                </a:solidFill>
                <a:ea typeface="华文行楷" panose="02010800040101010101" pitchFamily="2" charset="-122"/>
              </a:rPr>
              <a:t>包（ </a:t>
            </a:r>
            <a:r>
              <a:rPr lang="en-US" altLang="zh-CN">
                <a:solidFill>
                  <a:schemeClr val="bg1"/>
                </a:solidFill>
                <a:ea typeface="华文行楷" panose="02010800040101010101" pitchFamily="2" charset="-122"/>
              </a:rPr>
              <a:t>package</a:t>
            </a:r>
            <a:r>
              <a:rPr lang="zh-CN" altLang="en-US">
                <a:solidFill>
                  <a:schemeClr val="bg1"/>
                </a:solidFill>
                <a:ea typeface="华文行楷" panose="02010800040101010101" pitchFamily="2" charset="-122"/>
              </a:rPr>
              <a:t>）：</a:t>
            </a:r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包是若干类的松散组合，这些类之间不需要有明确、密切的关系，如继承等，但一般它们共同工作，可互相访问彼此的成员。</a:t>
            </a:r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en-US" altLang="zh-CN" sz="2000">
                <a:solidFill>
                  <a:schemeClr val="bg1"/>
                </a:solidFill>
              </a:rPr>
              <a:t>Java</a:t>
            </a:r>
            <a:r>
              <a:rPr lang="zh-CN" altLang="en-US" sz="2000">
                <a:solidFill>
                  <a:schemeClr val="bg1"/>
                </a:solidFill>
              </a:rPr>
              <a:t>用包提高了类的可重用性</a:t>
            </a:r>
          </a:p>
          <a:p>
            <a:pPr marL="1644650" lvl="2" indent="-4572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每一个</a:t>
            </a:r>
            <a:r>
              <a:rPr lang="en-US" altLang="zh-CN" sz="2000">
                <a:solidFill>
                  <a:schemeClr val="bg1"/>
                </a:solidFill>
              </a:rPr>
              <a:t>class</a:t>
            </a:r>
            <a:r>
              <a:rPr lang="zh-CN" altLang="en-US" sz="2000">
                <a:solidFill>
                  <a:schemeClr val="bg1"/>
                </a:solidFill>
              </a:rPr>
              <a:t>在编译的时候被指定属于某一特定的</a:t>
            </a:r>
            <a:r>
              <a:rPr lang="en-US" altLang="zh-CN" sz="2000">
                <a:solidFill>
                  <a:schemeClr val="bg1"/>
                </a:solidFill>
              </a:rPr>
              <a:t>package </a:t>
            </a:r>
            <a:r>
              <a:rPr lang="zh-CN" altLang="en-US" sz="2000">
                <a:solidFill>
                  <a:schemeClr val="bg1"/>
                </a:solidFill>
              </a:rPr>
              <a:t>，如果</a:t>
            </a:r>
            <a:r>
              <a:rPr lang="en-US" altLang="zh-CN" sz="2000">
                <a:solidFill>
                  <a:schemeClr val="bg1"/>
                </a:solidFill>
              </a:rPr>
              <a:t>package</a:t>
            </a:r>
            <a:r>
              <a:rPr lang="zh-CN" altLang="en-US" sz="2000">
                <a:solidFill>
                  <a:schemeClr val="bg1"/>
                </a:solidFill>
              </a:rPr>
              <a:t>未指定，则所有的  </a:t>
            </a:r>
            <a:r>
              <a:rPr lang="en-US" altLang="zh-CN" sz="2000">
                <a:solidFill>
                  <a:schemeClr val="bg1"/>
                </a:solidFill>
              </a:rPr>
              <a:t>class</a:t>
            </a:r>
            <a:r>
              <a:rPr lang="zh-CN" altLang="en-US" sz="2000">
                <a:solidFill>
                  <a:schemeClr val="bg1"/>
                </a:solidFill>
              </a:rPr>
              <a:t>都被组合到一个未命名的缺省</a:t>
            </a:r>
            <a:r>
              <a:rPr lang="en-US" altLang="zh-CN" sz="2000">
                <a:solidFill>
                  <a:schemeClr val="bg1"/>
                </a:solidFill>
              </a:rPr>
              <a:t>package</a:t>
            </a:r>
            <a:r>
              <a:rPr lang="zh-CN" altLang="en-US" sz="2000">
                <a:solidFill>
                  <a:schemeClr val="bg1"/>
                </a:solidFill>
              </a:rPr>
              <a:t>中，不能被其他包中的类引用。创建包用关键字</a:t>
            </a:r>
            <a:r>
              <a:rPr lang="en-US" altLang="zh-CN" sz="2000">
                <a:solidFill>
                  <a:schemeClr val="bg1"/>
                </a:solidFill>
              </a:rPr>
              <a:t>package</a:t>
            </a:r>
            <a:r>
              <a:rPr lang="zh-CN" altLang="en-US" sz="2000">
                <a:solidFill>
                  <a:schemeClr val="bg1"/>
                </a:solidFill>
              </a:rPr>
              <a:t>说明：</a:t>
            </a:r>
          </a:p>
          <a:p>
            <a:pPr marL="1644650" lvl="2" indent="-457200">
              <a:lnSpc>
                <a:spcPct val="80000"/>
              </a:lnSpc>
              <a:tabLst>
                <a:tab pos="627063" algn="l"/>
                <a:tab pos="809625" algn="l"/>
              </a:tabLst>
            </a:pPr>
            <a:r>
              <a:rPr lang="en-US" altLang="zh-CN" sz="2000">
                <a:solidFill>
                  <a:schemeClr val="bg1"/>
                </a:solidFill>
              </a:rPr>
              <a:t>package  srd . math ;   //</a:t>
            </a:r>
            <a:r>
              <a:rPr lang="zh-CN" altLang="en-US" sz="2000">
                <a:solidFill>
                  <a:schemeClr val="bg1"/>
                </a:solidFill>
              </a:rPr>
              <a:t>命名要注意唯一性，</a:t>
            </a:r>
          </a:p>
          <a:p>
            <a:pPr marL="1644650" lvl="2" indent="-457200">
              <a:lnSpc>
                <a:spcPct val="80000"/>
              </a:lnSpc>
              <a:tabLst>
                <a:tab pos="627063" algn="l"/>
                <a:tab pos="809625" algn="l"/>
              </a:tabLst>
            </a:pPr>
            <a:r>
              <a:rPr lang="en-US" altLang="en-US" sz="2000">
                <a:solidFill>
                  <a:schemeClr val="bg1"/>
                </a:solidFill>
              </a:rPr>
              <a:t>public  class  ComplexNumber {</a:t>
            </a:r>
            <a:r>
              <a:rPr lang="en-US" altLang="en-US" sz="2000">
                <a:solidFill>
                  <a:schemeClr val="bg1"/>
                </a:solidFill>
                <a:latin typeface="宋体" panose="02010600030101010101" pitchFamily="2" charset="-122"/>
              </a:rPr>
              <a:t>……</a:t>
            </a:r>
            <a:r>
              <a:rPr lang="en-US" altLang="en-US" sz="2000">
                <a:solidFill>
                  <a:schemeClr val="bg1"/>
                </a:solidFill>
              </a:rPr>
              <a:t>}</a:t>
            </a:r>
            <a:r>
              <a:rPr lang="en-US" altLang="zh-CN" sz="2000">
                <a:solidFill>
                  <a:schemeClr val="bg1"/>
                </a:solidFill>
              </a:rPr>
              <a:t> </a:t>
            </a:r>
            <a:endParaRPr lang="en-US" altLang="zh-CN" sz="2000"/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zh-CN" sz="2000">
                <a:solidFill>
                  <a:schemeClr val="bg1"/>
                </a:solidFill>
              </a:rPr>
              <a:t>package</a:t>
            </a:r>
            <a:r>
              <a:rPr lang="zh-CN" altLang="en-US" sz="2000">
                <a:solidFill>
                  <a:schemeClr val="bg1"/>
                </a:solidFill>
              </a:rPr>
              <a:t>说明必须是非注释非空行的第一行。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10DF536C-E751-CD52-5A27-F0426E404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第二讲 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语言基础与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OOP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思想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9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9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9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9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9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9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49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9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9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9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9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9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9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9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9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9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9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9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9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灯片编号占位符 3">
            <a:extLst>
              <a:ext uri="{FF2B5EF4-FFF2-40B4-BE49-F238E27FC236}">
                <a16:creationId xmlns:a16="http://schemas.microsoft.com/office/drawing/2014/main" id="{E5DA46AE-63B5-86D4-2472-4B458B0A1A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E344E43E-D7B0-47D0-8AF5-190E3772E307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50210" name="Rectangle 2">
            <a:extLst>
              <a:ext uri="{FF2B5EF4-FFF2-40B4-BE49-F238E27FC236}">
                <a16:creationId xmlns:a16="http://schemas.microsoft.com/office/drawing/2014/main" id="{4E264C4A-EF7D-CD0D-89F7-2FC0C60F86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4276725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Clr>
                <a:schemeClr val="bg1"/>
              </a:buClr>
              <a:buFontTx/>
              <a:buAutoNum type="arabicPeriod" startAt="5"/>
              <a:tabLst>
                <a:tab pos="627063" algn="l"/>
                <a:tab pos="809625" algn="l"/>
              </a:tabLst>
            </a:pPr>
            <a:r>
              <a:rPr lang="en-US" altLang="zh-CN" sz="2000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sz="2000">
                <a:solidFill>
                  <a:schemeClr val="bg1"/>
                </a:solidFill>
                <a:ea typeface="华文行楷" panose="02010800040101010101" pitchFamily="2" charset="-122"/>
              </a:rPr>
              <a:t>中面向对象编程</a:t>
            </a:r>
            <a:endParaRPr lang="zh-CN" altLang="en-US" sz="2000">
              <a:solidFill>
                <a:schemeClr val="bg1"/>
              </a:solidFill>
            </a:endParaRPr>
          </a:p>
          <a:p>
            <a:pPr marL="804863" lvl="1" indent="-5334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  <a:ea typeface="华文行楷" panose="02010800040101010101" pitchFamily="2" charset="-122"/>
              </a:rPr>
              <a:t>包（ </a:t>
            </a:r>
            <a:r>
              <a:rPr lang="en-US" altLang="zh-CN" sz="1600">
                <a:solidFill>
                  <a:schemeClr val="bg1"/>
                </a:solidFill>
                <a:ea typeface="华文行楷" panose="02010800040101010101" pitchFamily="2" charset="-122"/>
              </a:rPr>
              <a:t>package</a:t>
            </a:r>
            <a:r>
              <a:rPr lang="zh-CN" altLang="en-US" sz="1600">
                <a:solidFill>
                  <a:schemeClr val="bg1"/>
                </a:solidFill>
                <a:ea typeface="华文行楷" panose="02010800040101010101" pitchFamily="2" charset="-122"/>
              </a:rPr>
              <a:t>）：</a:t>
            </a:r>
          </a:p>
          <a:p>
            <a:pPr marL="1644650" lvl="2" indent="-4572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</a:rPr>
              <a:t>使用包：使用其他包中的</a:t>
            </a:r>
            <a:r>
              <a:rPr lang="en-US" altLang="zh-CN" sz="1600">
                <a:solidFill>
                  <a:schemeClr val="bg1"/>
                </a:solidFill>
              </a:rPr>
              <a:t>class</a:t>
            </a:r>
            <a:r>
              <a:rPr lang="zh-CN" altLang="en-US" sz="1600">
                <a:solidFill>
                  <a:schemeClr val="bg1"/>
                </a:solidFill>
              </a:rPr>
              <a:t>，需在引用类之前冠以包名做前缀。用</a:t>
            </a:r>
            <a:r>
              <a:rPr lang="en-US" altLang="zh-CN" sz="1600">
                <a:solidFill>
                  <a:schemeClr val="bg1"/>
                </a:solidFill>
              </a:rPr>
              <a:t>import </a:t>
            </a:r>
            <a:r>
              <a:rPr lang="zh-CN" altLang="en-US" sz="1600">
                <a:solidFill>
                  <a:schemeClr val="bg1"/>
                </a:solidFill>
              </a:rPr>
              <a:t>语句将此包中的某些或所有</a:t>
            </a:r>
            <a:r>
              <a:rPr lang="en-US" altLang="zh-CN" sz="1600">
                <a:solidFill>
                  <a:schemeClr val="bg1"/>
                </a:solidFill>
              </a:rPr>
              <a:t>class</a:t>
            </a:r>
            <a:r>
              <a:rPr lang="zh-CN" altLang="en-US" sz="1600">
                <a:solidFill>
                  <a:schemeClr val="bg1"/>
                </a:solidFill>
              </a:rPr>
              <a:t>加载入当前程序，例如：</a:t>
            </a:r>
          </a:p>
          <a:p>
            <a:pPr marL="1644650" lvl="2" indent="-457200">
              <a:lnSpc>
                <a:spcPct val="90000"/>
              </a:lnSpc>
              <a:tabLst>
                <a:tab pos="627063" algn="l"/>
                <a:tab pos="809625" algn="l"/>
              </a:tabLst>
            </a:pPr>
            <a:r>
              <a:rPr lang="en-US" altLang="en-US" sz="1800">
                <a:solidFill>
                  <a:schemeClr val="bg1"/>
                </a:solidFill>
              </a:rPr>
              <a:t>import  srd. math. ComplexNumber；</a:t>
            </a:r>
          </a:p>
          <a:p>
            <a:pPr marL="1644650" lvl="2" indent="-457200">
              <a:lnSpc>
                <a:spcPct val="90000"/>
              </a:lnSpc>
              <a:tabLst>
                <a:tab pos="627063" algn="l"/>
                <a:tab pos="809625" algn="l"/>
              </a:tabLst>
            </a:pPr>
            <a:r>
              <a:rPr lang="en-US" altLang="en-US" sz="1800">
                <a:solidFill>
                  <a:schemeClr val="bg1"/>
                </a:solidFill>
              </a:rPr>
              <a:t>import  srd. math. *；</a:t>
            </a:r>
            <a:endParaRPr lang="zh-CN" altLang="en-US" sz="2000">
              <a:solidFill>
                <a:schemeClr val="bg1"/>
              </a:solidFill>
            </a:endParaRPr>
          </a:p>
          <a:p>
            <a:pPr marL="1644650" lvl="2" indent="-4572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</a:rPr>
              <a:t>每个包对应一个同名的路径，此包中所有</a:t>
            </a:r>
            <a:r>
              <a:rPr lang="en-US" altLang="zh-CN" sz="1600">
                <a:solidFill>
                  <a:schemeClr val="bg1"/>
                </a:solidFill>
              </a:rPr>
              <a:t>class</a:t>
            </a:r>
            <a:r>
              <a:rPr lang="zh-CN" altLang="en-US" sz="1600">
                <a:solidFill>
                  <a:schemeClr val="bg1"/>
                </a:solidFill>
              </a:rPr>
              <a:t>编译生成的</a:t>
            </a:r>
            <a:r>
              <a:rPr lang="en-US" altLang="zh-CN" sz="1600">
                <a:solidFill>
                  <a:schemeClr val="bg1"/>
                </a:solidFill>
              </a:rPr>
              <a:t>.class</a:t>
            </a:r>
            <a:r>
              <a:rPr lang="zh-CN" altLang="en-US" sz="1600">
                <a:solidFill>
                  <a:schemeClr val="bg1"/>
                </a:solidFill>
              </a:rPr>
              <a:t>文件都在此目录中；此目录系统不会自动生成，必须手工创建。</a:t>
            </a:r>
          </a:p>
          <a:p>
            <a:pPr marL="1644650" lvl="2" indent="-4572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en-US" altLang="zh-CN" sz="1600">
                <a:solidFill>
                  <a:schemeClr val="bg1"/>
                </a:solidFill>
              </a:rPr>
              <a:t>CLASSPATH</a:t>
            </a:r>
            <a:r>
              <a:rPr lang="zh-CN" altLang="en-US" sz="1600">
                <a:solidFill>
                  <a:schemeClr val="bg1"/>
                </a:solidFill>
              </a:rPr>
              <a:t>环境变量，缺省为当前路径 </a:t>
            </a:r>
            <a:r>
              <a:rPr lang="en-US" altLang="zh-CN" sz="1600">
                <a:solidFill>
                  <a:schemeClr val="bg1"/>
                </a:solidFill>
              </a:rPr>
              <a:t>. </a:t>
            </a:r>
            <a:r>
              <a:rPr lang="zh-CN" altLang="en-US" sz="1600">
                <a:solidFill>
                  <a:schemeClr val="bg1"/>
                </a:solidFill>
              </a:rPr>
              <a:t>和</a:t>
            </a:r>
            <a:r>
              <a:rPr lang="en-US" altLang="zh-CN" sz="1600">
                <a:solidFill>
                  <a:schemeClr val="bg1"/>
                </a:solidFill>
              </a:rPr>
              <a:t>[jdk]\lib\classes.zip</a:t>
            </a:r>
            <a:r>
              <a:rPr lang="zh-CN" altLang="en-US" sz="1600">
                <a:solidFill>
                  <a:schemeClr val="bg1"/>
                </a:solidFill>
              </a:rPr>
              <a:t>；但可使用</a:t>
            </a:r>
            <a:r>
              <a:rPr lang="en-US" altLang="zh-CN" sz="1600">
                <a:solidFill>
                  <a:schemeClr val="bg1"/>
                </a:solidFill>
              </a:rPr>
              <a:t>set</a:t>
            </a:r>
            <a:r>
              <a:rPr lang="zh-CN" altLang="en-US" sz="1600">
                <a:solidFill>
                  <a:schemeClr val="bg1"/>
                </a:solidFill>
              </a:rPr>
              <a:t>命令修改，例如：</a:t>
            </a:r>
          </a:p>
          <a:p>
            <a:pPr marL="1644650" lvl="2" indent="-457200">
              <a:lnSpc>
                <a:spcPct val="90000"/>
              </a:lnSpc>
              <a:buClr>
                <a:srgbClr val="0033CC"/>
              </a:buClr>
              <a:tabLst>
                <a:tab pos="627063" algn="l"/>
                <a:tab pos="809625" algn="l"/>
              </a:tabLst>
            </a:pPr>
            <a:r>
              <a:rPr lang="en-US" altLang="zh-CN" sz="1600">
                <a:solidFill>
                  <a:schemeClr val="bg1"/>
                </a:solidFill>
              </a:rPr>
              <a:t>set classpath=.;[jdk]\lib\classes.zip;c:\java\myclasses</a:t>
            </a:r>
          </a:p>
          <a:p>
            <a:pPr marL="1644650" lvl="2" indent="-4572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</a:rPr>
              <a:t>例如：</a:t>
            </a:r>
            <a:r>
              <a:rPr lang="en-US" altLang="zh-CN" sz="1600">
                <a:solidFill>
                  <a:schemeClr val="bg1"/>
                </a:solidFill>
              </a:rPr>
              <a:t>P.java</a:t>
            </a:r>
            <a:r>
              <a:rPr lang="zh-CN" altLang="en-US" sz="1600">
                <a:solidFill>
                  <a:schemeClr val="bg1"/>
                </a:solidFill>
              </a:rPr>
              <a:t>定义了</a:t>
            </a:r>
            <a:r>
              <a:rPr lang="en-US" altLang="zh-CN" sz="1600">
                <a:solidFill>
                  <a:schemeClr val="bg1"/>
                </a:solidFill>
              </a:rPr>
              <a:t>package  tools</a:t>
            </a:r>
            <a:r>
              <a:rPr lang="zh-CN" altLang="en-US" sz="1600">
                <a:solidFill>
                  <a:schemeClr val="bg1"/>
                </a:solidFill>
              </a:rPr>
              <a:t>；</a:t>
            </a:r>
          </a:p>
          <a:p>
            <a:pPr marL="1644650" lvl="2" indent="-457200">
              <a:lnSpc>
                <a:spcPct val="90000"/>
              </a:lnSpc>
              <a:tabLst>
                <a:tab pos="627063" algn="l"/>
                <a:tab pos="809625" algn="l"/>
              </a:tabLst>
            </a:pPr>
            <a:r>
              <a:rPr lang="en-US" altLang="zh-CN" sz="1600">
                <a:solidFill>
                  <a:schemeClr val="bg1"/>
                </a:solidFill>
              </a:rPr>
              <a:t>ToolTest.java</a:t>
            </a:r>
            <a:r>
              <a:rPr lang="zh-CN" altLang="en-US" sz="1600">
                <a:solidFill>
                  <a:schemeClr val="bg1"/>
                </a:solidFill>
              </a:rPr>
              <a:t>中使用</a:t>
            </a:r>
            <a:r>
              <a:rPr lang="en-US" altLang="zh-CN" sz="1600">
                <a:solidFill>
                  <a:schemeClr val="bg1"/>
                </a:solidFill>
              </a:rPr>
              <a:t>import tools.*</a:t>
            </a:r>
            <a:r>
              <a:rPr lang="zh-CN" altLang="en-US" sz="1600">
                <a:solidFill>
                  <a:schemeClr val="bg1"/>
                </a:solidFill>
              </a:rPr>
              <a:t>；</a:t>
            </a:r>
          </a:p>
          <a:p>
            <a:pPr marL="1644650" lvl="2" indent="-457200">
              <a:lnSpc>
                <a:spcPct val="90000"/>
              </a:lnSpc>
              <a:tabLst>
                <a:tab pos="627063" algn="l"/>
                <a:tab pos="809625" algn="l"/>
              </a:tabLst>
            </a:pPr>
            <a:r>
              <a:rPr lang="en-US" altLang="zh-CN" sz="1600">
                <a:solidFill>
                  <a:schemeClr val="bg1"/>
                </a:solidFill>
              </a:rPr>
              <a:t>P.class</a:t>
            </a:r>
            <a:r>
              <a:rPr lang="zh-CN" altLang="en-US" sz="1600">
                <a:solidFill>
                  <a:schemeClr val="bg1"/>
                </a:solidFill>
              </a:rPr>
              <a:t>一定要在相应的</a:t>
            </a:r>
            <a:r>
              <a:rPr lang="en-US" altLang="zh-CN" sz="1600">
                <a:solidFill>
                  <a:schemeClr val="bg1"/>
                </a:solidFill>
              </a:rPr>
              <a:t>tools</a:t>
            </a:r>
            <a:r>
              <a:rPr lang="zh-CN" altLang="en-US" sz="1600">
                <a:solidFill>
                  <a:schemeClr val="bg1"/>
                </a:solidFill>
              </a:rPr>
              <a:t>子目录下，子目录的基准依赖于</a:t>
            </a:r>
            <a:r>
              <a:rPr lang="en-US" altLang="zh-CN" sz="1600">
                <a:solidFill>
                  <a:schemeClr val="bg1"/>
                </a:solidFill>
              </a:rPr>
              <a:t>CLASSPATH</a:t>
            </a:r>
            <a:r>
              <a:rPr lang="zh-CN" altLang="en-US" sz="1600">
                <a:solidFill>
                  <a:schemeClr val="bg1"/>
                </a:solidFill>
              </a:rPr>
              <a:t>环境变量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22C9AAB6-0E94-50E9-0C80-079B19EBB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第二讲 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语言基础与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OOP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思想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0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0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0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0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0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0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0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0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0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0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0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02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02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02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02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02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02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0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灯片编号占位符 3">
            <a:extLst>
              <a:ext uri="{FF2B5EF4-FFF2-40B4-BE49-F238E27FC236}">
                <a16:creationId xmlns:a16="http://schemas.microsoft.com/office/drawing/2014/main" id="{7EAF22B7-A627-D6CE-0545-EC067ECDA7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1FF19157-F84B-4D2A-915C-CC79717F2E10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51234" name="Rectangle 2">
            <a:extLst>
              <a:ext uri="{FF2B5EF4-FFF2-40B4-BE49-F238E27FC236}">
                <a16:creationId xmlns:a16="http://schemas.microsoft.com/office/drawing/2014/main" id="{9DAD5B95-1740-3981-88DB-19D1C747EF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427672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chemeClr val="bg1"/>
              </a:buClr>
              <a:buFontTx/>
              <a:buAutoNum type="arabicPeriod" startAt="5"/>
              <a:tabLst>
                <a:tab pos="627063" algn="l"/>
                <a:tab pos="809625" algn="l"/>
              </a:tabLst>
            </a:pPr>
            <a:r>
              <a:rPr lang="en-US" altLang="zh-CN" sz="1800" dirty="0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sz="1800" dirty="0">
                <a:solidFill>
                  <a:schemeClr val="bg1"/>
                </a:solidFill>
                <a:ea typeface="华文行楷" panose="02010800040101010101" pitchFamily="2" charset="-122"/>
              </a:rPr>
              <a:t>中面向对象编程</a:t>
            </a:r>
            <a:endParaRPr lang="zh-CN" altLang="en-US" sz="1800" dirty="0">
              <a:solidFill>
                <a:schemeClr val="bg1"/>
              </a:solidFill>
            </a:endParaRPr>
          </a:p>
          <a:p>
            <a:pPr marL="804863" lvl="1" indent="-5334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1800" dirty="0">
                <a:solidFill>
                  <a:schemeClr val="bg1"/>
                </a:solidFill>
                <a:ea typeface="华文行楷" panose="02010800040101010101" pitchFamily="2" charset="-122"/>
              </a:rPr>
              <a:t>继承（ </a:t>
            </a:r>
            <a:r>
              <a:rPr lang="en-US" altLang="zh-CN" sz="1800" dirty="0">
                <a:solidFill>
                  <a:schemeClr val="bg1"/>
                </a:solidFill>
                <a:ea typeface="华文行楷" panose="02010800040101010101" pitchFamily="2" charset="-122"/>
              </a:rPr>
              <a:t>inheritance</a:t>
            </a:r>
            <a:r>
              <a:rPr lang="zh-CN" altLang="en-US" sz="1800" dirty="0">
                <a:solidFill>
                  <a:schemeClr val="bg1"/>
                </a:solidFill>
                <a:ea typeface="华文行楷" panose="02010800040101010101" pitchFamily="2" charset="-122"/>
              </a:rPr>
              <a:t>）：</a:t>
            </a:r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1600" dirty="0">
                <a:solidFill>
                  <a:schemeClr val="bg1"/>
                </a:solidFill>
              </a:rPr>
              <a:t>创建类时指明它为某存在类的子类</a:t>
            </a:r>
            <a:r>
              <a:rPr lang="zh-CN" altLang="en-US" sz="1400" dirty="0">
                <a:solidFill>
                  <a:schemeClr val="bg1"/>
                </a:solidFill>
              </a:rPr>
              <a:t>。格式，在类头中加入：</a:t>
            </a:r>
          </a:p>
          <a:p>
            <a:pPr marL="1644650" lvl="2" indent="-457200">
              <a:lnSpc>
                <a:spcPct val="80000"/>
              </a:lnSpc>
              <a:tabLst>
                <a:tab pos="627063" algn="l"/>
                <a:tab pos="809625" algn="l"/>
              </a:tabLst>
            </a:pPr>
            <a:r>
              <a:rPr lang="en-US" altLang="en-US" sz="2000" dirty="0"/>
              <a:t> </a:t>
            </a:r>
            <a:r>
              <a:rPr lang="en-US" altLang="en-US" sz="1600" dirty="0">
                <a:solidFill>
                  <a:schemeClr val="bg1"/>
                </a:solidFill>
              </a:rPr>
              <a:t>extends / </a:t>
            </a:r>
            <a:r>
              <a:rPr lang="en-US" altLang="zh-CN" sz="1600" dirty="0">
                <a:solidFill>
                  <a:schemeClr val="bg1"/>
                </a:solidFill>
              </a:rPr>
              <a:t>implements</a:t>
            </a:r>
            <a:r>
              <a:rPr lang="en-US" altLang="en-US" sz="1600" dirty="0">
                <a:solidFill>
                  <a:schemeClr val="bg1"/>
                </a:solidFill>
              </a:rPr>
              <a:t>    </a:t>
            </a:r>
            <a:r>
              <a:rPr lang="en-US" altLang="en-US" sz="1600" dirty="0" err="1">
                <a:solidFill>
                  <a:schemeClr val="bg1"/>
                </a:solidFill>
              </a:rPr>
              <a:t>超类</a:t>
            </a:r>
            <a:r>
              <a:rPr lang="en-US" altLang="en-US" sz="1600" dirty="0">
                <a:solidFill>
                  <a:schemeClr val="bg1"/>
                </a:solidFill>
              </a:rPr>
              <a:t>/</a:t>
            </a:r>
            <a:r>
              <a:rPr lang="en-US" altLang="en-US" sz="1600" dirty="0" err="1">
                <a:solidFill>
                  <a:schemeClr val="bg1"/>
                </a:solidFill>
              </a:rPr>
              <a:t>父类名</a:t>
            </a:r>
            <a:r>
              <a:rPr lang="en-US" altLang="en-US" sz="1600" dirty="0">
                <a:solidFill>
                  <a:schemeClr val="bg1"/>
                </a:solidFill>
              </a:rPr>
              <a:t>；</a:t>
            </a:r>
          </a:p>
          <a:p>
            <a:pPr marL="1644650" lvl="2" indent="-457200">
              <a:lnSpc>
                <a:spcPct val="80000"/>
              </a:lnSpc>
              <a:tabLst>
                <a:tab pos="627063" algn="l"/>
                <a:tab pos="809625" algn="l"/>
              </a:tabLst>
            </a:pPr>
            <a:r>
              <a:rPr lang="zh-CN" altLang="en-US" sz="1600" dirty="0">
                <a:solidFill>
                  <a:schemeClr val="bg1"/>
                </a:solidFill>
              </a:rPr>
              <a:t>父类来自系统类库、用户自定义类</a:t>
            </a:r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1600" dirty="0">
                <a:solidFill>
                  <a:schemeClr val="bg1"/>
                </a:solidFill>
              </a:rPr>
              <a:t>子类将继承除 </a:t>
            </a:r>
            <a:r>
              <a:rPr lang="en-US" altLang="zh-CN" sz="1600" dirty="0">
                <a:solidFill>
                  <a:schemeClr val="bg1"/>
                </a:solidFill>
              </a:rPr>
              <a:t>private </a:t>
            </a:r>
            <a:r>
              <a:rPr lang="zh-CN" altLang="en-US" sz="1600" dirty="0">
                <a:solidFill>
                  <a:schemeClr val="bg1"/>
                </a:solidFill>
              </a:rPr>
              <a:t>外所有父类成员</a:t>
            </a:r>
            <a:r>
              <a:rPr lang="zh-CN" altLang="en-US" sz="1400" dirty="0">
                <a:solidFill>
                  <a:schemeClr val="bg1"/>
                </a:solidFill>
              </a:rPr>
              <a:t>。</a:t>
            </a:r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en-US" altLang="en-US" sz="1600" dirty="0" err="1">
                <a:solidFill>
                  <a:schemeClr val="bg1"/>
                </a:solidFill>
              </a:rPr>
              <a:t>Java不支持多重继承（但可用接口实现</a:t>
            </a:r>
            <a:r>
              <a:rPr lang="en-US" altLang="en-US" sz="1600" dirty="0">
                <a:solidFill>
                  <a:schemeClr val="bg1"/>
                </a:solidFill>
              </a:rPr>
              <a:t>）</a:t>
            </a:r>
            <a:endParaRPr lang="zh-CN" altLang="en-US" sz="1600" dirty="0">
              <a:solidFill>
                <a:schemeClr val="bg1"/>
              </a:solidFill>
            </a:endParaRPr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1600" dirty="0">
                <a:solidFill>
                  <a:schemeClr val="bg1"/>
                </a:solidFill>
              </a:rPr>
              <a:t>子类对父类可做如下扩展和特殊化：</a:t>
            </a:r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Tx/>
              <a:buAutoNum type="circleNumDbPlain"/>
              <a:tabLst>
                <a:tab pos="627063" algn="l"/>
                <a:tab pos="809625" algn="l"/>
              </a:tabLst>
            </a:pPr>
            <a:r>
              <a:rPr lang="zh-CN" altLang="en-US" sz="1600" dirty="0">
                <a:solidFill>
                  <a:schemeClr val="bg1"/>
                </a:solidFill>
              </a:rPr>
              <a:t>创建新的成员，包括变量和方法；</a:t>
            </a:r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Tx/>
              <a:buAutoNum type="circleNumDbPlain"/>
              <a:tabLst>
                <a:tab pos="627063" algn="l"/>
                <a:tab pos="809625" algn="l"/>
              </a:tabLst>
            </a:pPr>
            <a:r>
              <a:rPr lang="zh-CN" altLang="en-US" sz="1600" dirty="0">
                <a:solidFill>
                  <a:schemeClr val="bg1"/>
                </a:solidFill>
              </a:rPr>
              <a:t>重新定义父类中已有的变量：隐藏</a:t>
            </a:r>
            <a:r>
              <a:rPr lang="en-US" altLang="zh-CN" sz="1600" dirty="0">
                <a:solidFill>
                  <a:schemeClr val="bg1"/>
                </a:solidFill>
              </a:rPr>
              <a:t>(hide)</a:t>
            </a:r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Tx/>
              <a:buAutoNum type="circleNumDbPlain"/>
              <a:tabLst>
                <a:tab pos="627063" algn="l"/>
                <a:tab pos="809625" algn="l"/>
              </a:tabLst>
            </a:pPr>
            <a:r>
              <a:rPr lang="zh-CN" altLang="en-US" sz="1600" dirty="0">
                <a:solidFill>
                  <a:schemeClr val="bg1"/>
                </a:solidFill>
              </a:rPr>
              <a:t>重新定义父类中已有的方法：覆盖</a:t>
            </a:r>
            <a:r>
              <a:rPr lang="en-US" altLang="zh-CN" sz="1600" dirty="0">
                <a:solidFill>
                  <a:schemeClr val="bg1"/>
                </a:solidFill>
              </a:rPr>
              <a:t>(override ) </a:t>
            </a:r>
            <a:br>
              <a:rPr lang="en-US" altLang="zh-CN" sz="1600" dirty="0">
                <a:solidFill>
                  <a:schemeClr val="bg1"/>
                </a:solidFill>
              </a:rPr>
            </a:br>
            <a:r>
              <a:rPr lang="zh-CN" altLang="en-US" sz="1600" dirty="0">
                <a:solidFill>
                  <a:schemeClr val="bg1"/>
                </a:solidFill>
              </a:rPr>
              <a:t>子类中的方法应与父类中的被覆盖的方法有完全相同的：参数列表、返回值</a:t>
            </a:r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1600" dirty="0">
                <a:solidFill>
                  <a:schemeClr val="bg1"/>
                </a:solidFill>
              </a:rPr>
              <a:t>引用类的成员变量或方法时的前缀：</a:t>
            </a:r>
          </a:p>
          <a:p>
            <a:pPr marL="1644650" lvl="2" indent="-457200">
              <a:lnSpc>
                <a:spcPct val="80000"/>
              </a:lnSpc>
              <a:tabLst>
                <a:tab pos="627063" algn="l"/>
                <a:tab pos="809625" algn="l"/>
              </a:tabLst>
            </a:pPr>
            <a:r>
              <a:rPr lang="en-US" altLang="en-US" sz="2000" dirty="0"/>
              <a:t> </a:t>
            </a:r>
            <a:r>
              <a:rPr lang="en-US" altLang="en-US" sz="1600" dirty="0" err="1">
                <a:solidFill>
                  <a:schemeClr val="bg1"/>
                </a:solidFill>
              </a:rPr>
              <a:t>this：当前类的方法或变量</a:t>
            </a:r>
            <a:r>
              <a:rPr lang="en-US" altLang="en-US" sz="1600" dirty="0">
                <a:solidFill>
                  <a:schemeClr val="bg1"/>
                </a:solidFill>
              </a:rPr>
              <a:t>；</a:t>
            </a:r>
            <a:endParaRPr lang="zh-CN" altLang="en-US" sz="1600" dirty="0">
              <a:solidFill>
                <a:schemeClr val="bg1"/>
              </a:solidFill>
            </a:endParaRPr>
          </a:p>
          <a:p>
            <a:pPr marL="1644650" lvl="2" indent="-457200">
              <a:lnSpc>
                <a:spcPct val="80000"/>
              </a:lnSpc>
              <a:tabLst>
                <a:tab pos="627063" algn="l"/>
                <a:tab pos="809625" algn="l"/>
              </a:tabLst>
            </a:pPr>
            <a:r>
              <a:rPr lang="en-US" altLang="zh-CN" sz="1600" dirty="0">
                <a:solidFill>
                  <a:schemeClr val="bg1"/>
                </a:solidFill>
              </a:rPr>
              <a:t>super</a:t>
            </a:r>
            <a:r>
              <a:rPr lang="zh-CN" altLang="en-US" sz="1600" dirty="0">
                <a:solidFill>
                  <a:schemeClr val="bg1"/>
                </a:solidFill>
              </a:rPr>
              <a:t>：直接父类的成员（只能上溯一层）</a:t>
            </a:r>
          </a:p>
          <a:p>
            <a:pPr marL="1644650" lvl="2" indent="-4572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1600" dirty="0">
                <a:solidFill>
                  <a:schemeClr val="bg1"/>
                </a:solidFill>
              </a:rPr>
              <a:t>子类对象可类型转换成父类对象（</a:t>
            </a:r>
            <a:r>
              <a:rPr lang="en-US" altLang="zh-CN" sz="1600" dirty="0">
                <a:solidFill>
                  <a:schemeClr val="bg1"/>
                </a:solidFill>
              </a:rPr>
              <a:t>upcast</a:t>
            </a:r>
            <a:r>
              <a:rPr lang="zh-CN" altLang="en-US" sz="1600" dirty="0">
                <a:solidFill>
                  <a:schemeClr val="bg1"/>
                </a:solidFill>
              </a:rPr>
              <a:t>）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063E188C-A76C-77C7-2D7B-9596ADB29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第二讲 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语言基础与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OOP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思想</a:t>
            </a:r>
          </a:p>
        </p:txBody>
      </p:sp>
      <p:grpSp>
        <p:nvGrpSpPr>
          <p:cNvPr id="351236" name="Group 4">
            <a:extLst>
              <a:ext uri="{FF2B5EF4-FFF2-40B4-BE49-F238E27FC236}">
                <a16:creationId xmlns:a16="http://schemas.microsoft.com/office/drawing/2014/main" id="{27CB4084-4C00-D73C-DB55-C8F7FD2D1236}"/>
              </a:ext>
            </a:extLst>
          </p:cNvPr>
          <p:cNvGrpSpPr>
            <a:grpSpLocks/>
          </p:cNvGrpSpPr>
          <p:nvPr/>
        </p:nvGrpSpPr>
        <p:grpSpPr bwMode="auto">
          <a:xfrm>
            <a:off x="1908920" y="1908175"/>
            <a:ext cx="6070600" cy="4032250"/>
            <a:chOff x="780" y="1026"/>
            <a:chExt cx="3824" cy="2540"/>
          </a:xfrm>
        </p:grpSpPr>
        <p:sp>
          <p:nvSpPr>
            <p:cNvPr id="35847" name="Rectangle 5">
              <a:extLst>
                <a:ext uri="{FF2B5EF4-FFF2-40B4-BE49-F238E27FC236}">
                  <a16:creationId xmlns:a16="http://schemas.microsoft.com/office/drawing/2014/main" id="{4E9F611F-CB2E-74D8-7527-D5198C5FB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" y="1026"/>
              <a:ext cx="3824" cy="2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FontTx/>
                <a:buNone/>
              </a:pPr>
              <a:endParaRPr lang="zh-CN" altLang="en-US" sz="10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5848" name="Group 6">
              <a:extLst>
                <a:ext uri="{FF2B5EF4-FFF2-40B4-BE49-F238E27FC236}">
                  <a16:creationId xmlns:a16="http://schemas.microsoft.com/office/drawing/2014/main" id="{3ED8A4C0-80DB-5D50-5174-20AC2D0384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9" y="1056"/>
              <a:ext cx="3629" cy="2368"/>
              <a:chOff x="839" y="1056"/>
              <a:chExt cx="3629" cy="2368"/>
            </a:xfrm>
          </p:grpSpPr>
          <p:grpSp>
            <p:nvGrpSpPr>
              <p:cNvPr id="35849" name="Group 7">
                <a:extLst>
                  <a:ext uri="{FF2B5EF4-FFF2-40B4-BE49-F238E27FC236}">
                    <a16:creationId xmlns:a16="http://schemas.microsoft.com/office/drawing/2014/main" id="{E5F72B62-ABA2-BE09-00FE-B22D7C996305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960" y="1056"/>
                <a:ext cx="916" cy="876"/>
                <a:chOff x="960" y="1056"/>
                <a:chExt cx="1104" cy="1056"/>
              </a:xfrm>
            </p:grpSpPr>
            <p:sp>
              <p:nvSpPr>
                <p:cNvPr id="35880" name="Rectangle 8">
                  <a:extLst>
                    <a:ext uri="{FF2B5EF4-FFF2-40B4-BE49-F238E27FC236}">
                      <a16:creationId xmlns:a16="http://schemas.microsoft.com/office/drawing/2014/main" id="{EE72DF61-E0C5-2D0D-A1C1-D74F993BEBA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960" y="1344"/>
                  <a:ext cx="1104" cy="768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32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8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24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>
                    <a:spcBef>
                      <a:spcPct val="0"/>
                    </a:spcBef>
                    <a:buClrTx/>
                    <a:buFontTx/>
                    <a:buNone/>
                  </a:pPr>
                  <a:endParaRPr lang="zh-CN" altLang="en-US" sz="10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881" name="Line 9">
                  <a:extLst>
                    <a:ext uri="{FF2B5EF4-FFF2-40B4-BE49-F238E27FC236}">
                      <a16:creationId xmlns:a16="http://schemas.microsoft.com/office/drawing/2014/main" id="{9C09F204-2E8C-20F3-FB89-F2B062DF973D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960" y="1728"/>
                  <a:ext cx="1104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82" name="Text Box 10">
                  <a:extLst>
                    <a:ext uri="{FF2B5EF4-FFF2-40B4-BE49-F238E27FC236}">
                      <a16:creationId xmlns:a16="http://schemas.microsoft.com/office/drawing/2014/main" id="{13D5620B-DA7D-B947-D4BC-5EA1384B51FD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960" y="1392"/>
                  <a:ext cx="1104" cy="2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32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8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24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FontTx/>
                    <a:buNone/>
                  </a:pPr>
                  <a:r>
                    <a:rPr kumimoji="1" lang="en-US" altLang="en-US" sz="18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A</a:t>
                  </a:r>
                  <a:r>
                    <a:rPr kumimoji="1" lang="zh-CN" altLang="en-US" sz="18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的变量</a:t>
                  </a:r>
                  <a:r>
                    <a:rPr kumimoji="1" lang="en-US" altLang="en-US" sz="18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aM</a:t>
                  </a:r>
                  <a:endParaRPr kumimoji="1" lang="en-US" altLang="zh-CN" sz="18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883" name="Text Box 11">
                  <a:extLst>
                    <a:ext uri="{FF2B5EF4-FFF2-40B4-BE49-F238E27FC236}">
                      <a16:creationId xmlns:a16="http://schemas.microsoft.com/office/drawing/2014/main" id="{58344E31-F528-517E-CFC6-65BEEC3160CB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960" y="1776"/>
                  <a:ext cx="1104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32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8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24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FontTx/>
                    <a:buNone/>
                  </a:pPr>
                  <a:r>
                    <a:rPr kumimoji="1" lang="en-US" altLang="en-US" sz="18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A</a:t>
                  </a:r>
                  <a:r>
                    <a:rPr kumimoji="1" lang="zh-CN" altLang="en-US" sz="18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的方法</a:t>
                  </a:r>
                  <a:r>
                    <a:rPr kumimoji="1" lang="en-US" altLang="en-US" sz="18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aF</a:t>
                  </a:r>
                  <a:endParaRPr kumimoji="1" lang="en-US" altLang="zh-CN" sz="18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884" name="Text Box 12">
                  <a:extLst>
                    <a:ext uri="{FF2B5EF4-FFF2-40B4-BE49-F238E27FC236}">
                      <a16:creationId xmlns:a16="http://schemas.microsoft.com/office/drawing/2014/main" id="{896D3831-AA1E-FF66-545B-716E1F209ABB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200" y="1056"/>
                  <a:ext cx="768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32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8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24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FontTx/>
                    <a:buNone/>
                  </a:pPr>
                  <a:r>
                    <a:rPr kumimoji="1" lang="zh-CN" altLang="en-US" sz="18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类</a:t>
                  </a:r>
                  <a:r>
                    <a:rPr kumimoji="1" lang="en-US" altLang="zh-CN" sz="18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A</a:t>
                  </a:r>
                </a:p>
              </p:txBody>
            </p:sp>
          </p:grpSp>
          <p:grpSp>
            <p:nvGrpSpPr>
              <p:cNvPr id="35850" name="Group 13">
                <a:extLst>
                  <a:ext uri="{FF2B5EF4-FFF2-40B4-BE49-F238E27FC236}">
                    <a16:creationId xmlns:a16="http://schemas.microsoft.com/office/drawing/2014/main" id="{2282BA18-2367-0D7F-6378-DCCFD00B92C9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960" y="2256"/>
                <a:ext cx="895" cy="1168"/>
                <a:chOff x="960" y="2256"/>
                <a:chExt cx="1104" cy="1440"/>
              </a:xfrm>
            </p:grpSpPr>
            <p:sp>
              <p:nvSpPr>
                <p:cNvPr id="35872" name="Text Box 14">
                  <a:extLst>
                    <a:ext uri="{FF2B5EF4-FFF2-40B4-BE49-F238E27FC236}">
                      <a16:creationId xmlns:a16="http://schemas.microsoft.com/office/drawing/2014/main" id="{FC02A38D-630D-CDA1-4A1B-A0D063230377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201" y="2256"/>
                  <a:ext cx="767" cy="2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32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8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24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FontTx/>
                    <a:buNone/>
                  </a:pPr>
                  <a:r>
                    <a:rPr kumimoji="1" lang="zh-CN" altLang="en-US" sz="18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类</a:t>
                  </a:r>
                  <a:r>
                    <a:rPr kumimoji="1" lang="en-US" altLang="zh-CN" sz="18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B</a:t>
                  </a:r>
                </a:p>
              </p:txBody>
            </p:sp>
            <p:grpSp>
              <p:nvGrpSpPr>
                <p:cNvPr id="35873" name="Group 15">
                  <a:extLst>
                    <a:ext uri="{FF2B5EF4-FFF2-40B4-BE49-F238E27FC236}">
                      <a16:creationId xmlns:a16="http://schemas.microsoft.com/office/drawing/2014/main" id="{264CE656-1621-50A8-E522-D6C2E47C1A1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960" y="2544"/>
                  <a:ext cx="1104" cy="1152"/>
                  <a:chOff x="960" y="2544"/>
                  <a:chExt cx="1104" cy="1152"/>
                </a:xfrm>
              </p:grpSpPr>
              <p:sp>
                <p:nvSpPr>
                  <p:cNvPr id="35874" name="Rectangle 16">
                    <a:extLst>
                      <a:ext uri="{FF2B5EF4-FFF2-40B4-BE49-F238E27FC236}">
                        <a16:creationId xmlns:a16="http://schemas.microsoft.com/office/drawing/2014/main" id="{05A1DB18-A15A-146B-BC2C-F5D1516B813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60" y="2544"/>
                    <a:ext cx="1104" cy="1152"/>
                  </a:xfrm>
                  <a:prstGeom prst="rect">
                    <a:avLst/>
                  </a:prstGeom>
                  <a:noFill/>
                  <a:ln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rgbClr val="000099"/>
                      </a:buClr>
                      <a:buChar char="•"/>
                      <a:defRPr sz="32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rgbClr val="000099"/>
                      </a:buClr>
                      <a:buChar char="–"/>
                      <a:defRPr sz="28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9"/>
                      </a:buClr>
                      <a:buChar char="•"/>
                      <a:defRPr sz="24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9"/>
                      </a:buClr>
                      <a:buChar char="–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just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zh-CN" altLang="en-US" sz="1000" b="0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875" name="Line 17">
                    <a:extLst>
                      <a:ext uri="{FF2B5EF4-FFF2-40B4-BE49-F238E27FC236}">
                        <a16:creationId xmlns:a16="http://schemas.microsoft.com/office/drawing/2014/main" id="{C597B345-CD23-68CA-2DE0-D1250641254D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60" y="2928"/>
                    <a:ext cx="110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876" name="Text Box 18">
                    <a:extLst>
                      <a:ext uri="{FF2B5EF4-FFF2-40B4-BE49-F238E27FC236}">
                        <a16:creationId xmlns:a16="http://schemas.microsoft.com/office/drawing/2014/main" id="{309EBB9A-1F03-EAEF-9425-372916F797CB}"/>
                      </a:ext>
                    </a:extLst>
                  </p:cNvPr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960" y="2976"/>
                    <a:ext cx="1104" cy="28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cap="sq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rgbClr val="000099"/>
                      </a:buClr>
                      <a:buChar char="•"/>
                      <a:defRPr sz="32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rgbClr val="000099"/>
                      </a:buClr>
                      <a:buChar char="–"/>
                      <a:defRPr sz="28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9"/>
                      </a:buClr>
                      <a:buChar char="•"/>
                      <a:defRPr sz="24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9"/>
                      </a:buClr>
                      <a:buChar char="–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ClrTx/>
                      <a:buFontTx/>
                      <a:buNone/>
                    </a:pPr>
                    <a:r>
                      <a:rPr kumimoji="1" lang="en-US" alt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B</a:t>
                    </a:r>
                    <a:r>
                      <a:rPr kumimoji="1" lang="zh-CN" alt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的变量</a:t>
                    </a:r>
                    <a:r>
                      <a:rPr kumimoji="1" lang="en-US" alt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aM</a:t>
                    </a:r>
                    <a:endParaRPr kumimoji="1" lang="en-US" altLang="zh-CN" sz="1800" b="0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877" name="Text Box 19">
                    <a:extLst>
                      <a:ext uri="{FF2B5EF4-FFF2-40B4-BE49-F238E27FC236}">
                        <a16:creationId xmlns:a16="http://schemas.microsoft.com/office/drawing/2014/main" id="{C6AFC895-3DD0-C6A6-854F-AF483D39A6A3}"/>
                      </a:ext>
                    </a:extLst>
                  </p:cNvPr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960" y="3361"/>
                    <a:ext cx="1104" cy="2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cap="sq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rgbClr val="000099"/>
                      </a:buClr>
                      <a:buChar char="•"/>
                      <a:defRPr sz="32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rgbClr val="000099"/>
                      </a:buClr>
                      <a:buChar char="–"/>
                      <a:defRPr sz="28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9"/>
                      </a:buClr>
                      <a:buChar char="•"/>
                      <a:defRPr sz="24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9"/>
                      </a:buClr>
                      <a:buChar char="–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ClrTx/>
                      <a:buFontTx/>
                      <a:buNone/>
                    </a:pPr>
                    <a:r>
                      <a:rPr kumimoji="1" lang="en-US" alt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B</a:t>
                    </a:r>
                    <a:r>
                      <a:rPr kumimoji="1" lang="zh-CN" alt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的方法</a:t>
                    </a:r>
                    <a:r>
                      <a:rPr kumimoji="1" lang="en-US" alt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aF</a:t>
                    </a:r>
                    <a:endParaRPr kumimoji="1" lang="en-US" altLang="zh-CN" sz="1800" b="0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878" name="Line 20">
                    <a:extLst>
                      <a:ext uri="{FF2B5EF4-FFF2-40B4-BE49-F238E27FC236}">
                        <a16:creationId xmlns:a16="http://schemas.microsoft.com/office/drawing/2014/main" id="{9CF0AE28-7B29-ECE7-4759-153357A629D1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60" y="3312"/>
                    <a:ext cx="110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879" name="Text Box 21">
                    <a:extLst>
                      <a:ext uri="{FF2B5EF4-FFF2-40B4-BE49-F238E27FC236}">
                        <a16:creationId xmlns:a16="http://schemas.microsoft.com/office/drawing/2014/main" id="{819E042C-A59F-C446-E5E3-D4BC59ACD547}"/>
                      </a:ext>
                    </a:extLst>
                  </p:cNvPr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008" y="2592"/>
                    <a:ext cx="1056" cy="28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cap="sq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rgbClr val="000099"/>
                      </a:buClr>
                      <a:buChar char="•"/>
                      <a:defRPr sz="32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rgbClr val="000099"/>
                      </a:buClr>
                      <a:buChar char="–"/>
                      <a:defRPr sz="28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9"/>
                      </a:buClr>
                      <a:buChar char="•"/>
                      <a:defRPr sz="24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9"/>
                      </a:buClr>
                      <a:buChar char="–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ClrTx/>
                      <a:buFontTx/>
                      <a:buNone/>
                    </a:pPr>
                    <a:r>
                      <a:rPr kumimoji="1" lang="zh-CN" alt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继承自类</a:t>
                    </a:r>
                    <a:r>
                      <a:rPr kumimoji="1" lang="en-US" alt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A</a:t>
                    </a:r>
                    <a:endParaRPr kumimoji="1" lang="en-US" altLang="zh-CN" sz="1800" b="0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35851" name="Group 22">
                <a:extLst>
                  <a:ext uri="{FF2B5EF4-FFF2-40B4-BE49-F238E27FC236}">
                    <a16:creationId xmlns:a16="http://schemas.microsoft.com/office/drawing/2014/main" id="{7ADAB86D-57EA-886D-D298-175AF12CB440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018" y="1056"/>
                <a:ext cx="916" cy="876"/>
                <a:chOff x="960" y="1056"/>
                <a:chExt cx="1104" cy="1056"/>
              </a:xfrm>
            </p:grpSpPr>
            <p:sp>
              <p:nvSpPr>
                <p:cNvPr id="35867" name="Rectangle 23">
                  <a:extLst>
                    <a:ext uri="{FF2B5EF4-FFF2-40B4-BE49-F238E27FC236}">
                      <a16:creationId xmlns:a16="http://schemas.microsoft.com/office/drawing/2014/main" id="{17FF7AD2-47FB-A0AD-C784-536540936E8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960" y="1344"/>
                  <a:ext cx="1104" cy="768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32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8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24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>
                    <a:spcBef>
                      <a:spcPct val="0"/>
                    </a:spcBef>
                    <a:buClrTx/>
                    <a:buFontTx/>
                    <a:buNone/>
                  </a:pPr>
                  <a:endParaRPr lang="zh-CN" altLang="en-US" sz="10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868" name="Line 24">
                  <a:extLst>
                    <a:ext uri="{FF2B5EF4-FFF2-40B4-BE49-F238E27FC236}">
                      <a16:creationId xmlns:a16="http://schemas.microsoft.com/office/drawing/2014/main" id="{BC7CBF7A-1458-0022-CF3D-22095C6B763D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960" y="1728"/>
                  <a:ext cx="1104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5869" name="Text Box 25">
                  <a:extLst>
                    <a:ext uri="{FF2B5EF4-FFF2-40B4-BE49-F238E27FC236}">
                      <a16:creationId xmlns:a16="http://schemas.microsoft.com/office/drawing/2014/main" id="{23F37DE7-9592-D38D-186B-CF023C26A191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960" y="1392"/>
                  <a:ext cx="1104" cy="2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32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8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24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FontTx/>
                    <a:buNone/>
                  </a:pPr>
                  <a:r>
                    <a:rPr kumimoji="1" lang="en-US" altLang="zh-CN" sz="18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      </a:t>
                  </a:r>
                  <a:r>
                    <a:rPr kumimoji="1" lang="zh-CN" altLang="en-US" sz="18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类</a:t>
                  </a:r>
                  <a:r>
                    <a:rPr kumimoji="1" lang="en-US" altLang="en-US" sz="18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A</a:t>
                  </a:r>
                  <a:endParaRPr kumimoji="1" lang="en-US" altLang="zh-CN" sz="18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870" name="Text Box 26">
                  <a:extLst>
                    <a:ext uri="{FF2B5EF4-FFF2-40B4-BE49-F238E27FC236}">
                      <a16:creationId xmlns:a16="http://schemas.microsoft.com/office/drawing/2014/main" id="{CA6E47F3-57A6-2DB7-15CA-D3647C5F058E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960" y="1776"/>
                  <a:ext cx="1104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32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8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24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FontTx/>
                    <a:buNone/>
                  </a:pPr>
                  <a:r>
                    <a:rPr kumimoji="1" lang="en-US" altLang="en-US" sz="18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a</a:t>
                  </a:r>
                  <a:r>
                    <a:rPr kumimoji="1" lang="zh-CN" altLang="en-US" sz="18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的变量</a:t>
                  </a:r>
                  <a:r>
                    <a:rPr kumimoji="1" lang="en-US" altLang="en-US" sz="18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aM</a:t>
                  </a:r>
                  <a:endParaRPr kumimoji="1" lang="en-US" altLang="zh-CN" sz="18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5871" name="Text Box 27">
                  <a:extLst>
                    <a:ext uri="{FF2B5EF4-FFF2-40B4-BE49-F238E27FC236}">
                      <a16:creationId xmlns:a16="http://schemas.microsoft.com/office/drawing/2014/main" id="{8D58AFD6-6D89-8CE6-5BEB-6A0048C94DDD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200" y="1056"/>
                  <a:ext cx="768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32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8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24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FontTx/>
                    <a:buNone/>
                  </a:pPr>
                  <a:r>
                    <a:rPr kumimoji="1" lang="zh-CN" altLang="en-US" sz="18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实例</a:t>
                  </a:r>
                  <a:r>
                    <a:rPr kumimoji="1" lang="en-US" altLang="en-US" sz="18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a</a:t>
                  </a:r>
                  <a:endParaRPr kumimoji="1" lang="en-US" altLang="zh-CN" sz="18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852" name="Group 28">
                <a:extLst>
                  <a:ext uri="{FF2B5EF4-FFF2-40B4-BE49-F238E27FC236}">
                    <a16:creationId xmlns:a16="http://schemas.microsoft.com/office/drawing/2014/main" id="{556F9F47-E672-6A99-9EB7-0BFC49D86E8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018" y="2256"/>
                <a:ext cx="895" cy="1168"/>
                <a:chOff x="2496" y="2256"/>
                <a:chExt cx="1104" cy="1440"/>
              </a:xfrm>
            </p:grpSpPr>
            <p:sp>
              <p:nvSpPr>
                <p:cNvPr id="35859" name="Text Box 29">
                  <a:extLst>
                    <a:ext uri="{FF2B5EF4-FFF2-40B4-BE49-F238E27FC236}">
                      <a16:creationId xmlns:a16="http://schemas.microsoft.com/office/drawing/2014/main" id="{5B92240A-46C0-716B-2C27-99CEC7BCEAA5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737" y="2256"/>
                  <a:ext cx="767" cy="2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32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8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24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FontTx/>
                    <a:buNone/>
                  </a:pPr>
                  <a:r>
                    <a:rPr kumimoji="1" lang="zh-CN" altLang="en-US" sz="18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实例</a:t>
                  </a:r>
                  <a:r>
                    <a:rPr kumimoji="1" lang="en-US" altLang="en-US" sz="18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b</a:t>
                  </a:r>
                  <a:endParaRPr kumimoji="1" lang="en-US" altLang="zh-CN" sz="18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35860" name="Group 30">
                  <a:extLst>
                    <a:ext uri="{FF2B5EF4-FFF2-40B4-BE49-F238E27FC236}">
                      <a16:creationId xmlns:a16="http://schemas.microsoft.com/office/drawing/2014/main" id="{9D0C6BE2-75BE-1F54-5ED0-4787F0472F9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2496" y="2544"/>
                  <a:ext cx="1104" cy="1152"/>
                  <a:chOff x="960" y="2544"/>
                  <a:chExt cx="1104" cy="1152"/>
                </a:xfrm>
              </p:grpSpPr>
              <p:sp>
                <p:nvSpPr>
                  <p:cNvPr id="35861" name="Rectangle 31">
                    <a:extLst>
                      <a:ext uri="{FF2B5EF4-FFF2-40B4-BE49-F238E27FC236}">
                        <a16:creationId xmlns:a16="http://schemas.microsoft.com/office/drawing/2014/main" id="{F60FB682-9905-BD04-C076-AC78DEAFC88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60" y="2544"/>
                    <a:ext cx="1104" cy="1152"/>
                  </a:xfrm>
                  <a:prstGeom prst="rect">
                    <a:avLst/>
                  </a:prstGeom>
                  <a:noFill/>
                  <a:ln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rgbClr val="000099"/>
                      </a:buClr>
                      <a:buChar char="•"/>
                      <a:defRPr sz="32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rgbClr val="000099"/>
                      </a:buClr>
                      <a:buChar char="–"/>
                      <a:defRPr sz="28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9"/>
                      </a:buClr>
                      <a:buChar char="•"/>
                      <a:defRPr sz="24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9"/>
                      </a:buClr>
                      <a:buChar char="–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just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zh-CN" altLang="en-US" sz="1000" b="0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862" name="Line 32">
                    <a:extLst>
                      <a:ext uri="{FF2B5EF4-FFF2-40B4-BE49-F238E27FC236}">
                        <a16:creationId xmlns:a16="http://schemas.microsoft.com/office/drawing/2014/main" id="{F3D0B640-8761-6C89-EDC5-09F40318836A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60" y="2928"/>
                    <a:ext cx="110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863" name="Text Box 33">
                    <a:extLst>
                      <a:ext uri="{FF2B5EF4-FFF2-40B4-BE49-F238E27FC236}">
                        <a16:creationId xmlns:a16="http://schemas.microsoft.com/office/drawing/2014/main" id="{0174CF7E-4D58-9872-F4DE-F5A6C35FC9BE}"/>
                      </a:ext>
                    </a:extLst>
                  </p:cNvPr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960" y="2976"/>
                    <a:ext cx="1104" cy="28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cap="sq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rgbClr val="000099"/>
                      </a:buClr>
                      <a:buChar char="•"/>
                      <a:defRPr sz="32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rgbClr val="000099"/>
                      </a:buClr>
                      <a:buChar char="–"/>
                      <a:defRPr sz="28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9"/>
                      </a:buClr>
                      <a:buChar char="•"/>
                      <a:defRPr sz="24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9"/>
                      </a:buClr>
                      <a:buChar char="–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ClrTx/>
                      <a:buFontTx/>
                      <a:buNone/>
                    </a:pPr>
                    <a:r>
                      <a:rPr kumimoji="1" lang="zh-CN" alt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继承的</a:t>
                    </a:r>
                    <a:r>
                      <a:rPr kumimoji="1" lang="en-US" alt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aM</a:t>
                    </a:r>
                    <a:endParaRPr kumimoji="1" lang="en-US" altLang="zh-CN" sz="1800" b="0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864" name="Text Box 34">
                    <a:extLst>
                      <a:ext uri="{FF2B5EF4-FFF2-40B4-BE49-F238E27FC236}">
                        <a16:creationId xmlns:a16="http://schemas.microsoft.com/office/drawing/2014/main" id="{3F6B5274-EB31-E455-377C-03FC55458F9E}"/>
                      </a:ext>
                    </a:extLst>
                  </p:cNvPr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960" y="3361"/>
                    <a:ext cx="1104" cy="2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cap="sq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rgbClr val="000099"/>
                      </a:buClr>
                      <a:buChar char="•"/>
                      <a:defRPr sz="32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rgbClr val="000099"/>
                      </a:buClr>
                      <a:buChar char="–"/>
                      <a:defRPr sz="28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9"/>
                      </a:buClr>
                      <a:buChar char="•"/>
                      <a:defRPr sz="24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9"/>
                      </a:buClr>
                      <a:buChar char="–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ClrTx/>
                      <a:buFontTx/>
                      <a:buNone/>
                    </a:pPr>
                    <a:r>
                      <a:rPr kumimoji="1" lang="en-US" alt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b</a:t>
                    </a:r>
                    <a:r>
                      <a:rPr kumimoji="1" lang="zh-CN" alt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的变量</a:t>
                    </a:r>
                    <a:r>
                      <a:rPr kumimoji="1" lang="en-US" altLang="zh-CN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a</a:t>
                    </a:r>
                    <a:r>
                      <a:rPr kumimoji="1" lang="en-US" alt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M</a:t>
                    </a:r>
                    <a:endParaRPr kumimoji="1" lang="en-US" altLang="zh-CN" sz="1800" b="0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865" name="Line 35">
                    <a:extLst>
                      <a:ext uri="{FF2B5EF4-FFF2-40B4-BE49-F238E27FC236}">
                        <a16:creationId xmlns:a16="http://schemas.microsoft.com/office/drawing/2014/main" id="{895A9241-1AD4-B665-8D05-0F002AF55616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60" y="3312"/>
                    <a:ext cx="110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866" name="Text Box 36">
                    <a:extLst>
                      <a:ext uri="{FF2B5EF4-FFF2-40B4-BE49-F238E27FC236}">
                        <a16:creationId xmlns:a16="http://schemas.microsoft.com/office/drawing/2014/main" id="{5D5B9540-195D-E76A-D598-420025CBB744}"/>
                      </a:ext>
                    </a:extLst>
                  </p:cNvPr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008" y="2592"/>
                    <a:ext cx="1056" cy="28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cap="sq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rgbClr val="000099"/>
                      </a:buClr>
                      <a:buChar char="•"/>
                      <a:defRPr sz="32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rgbClr val="000099"/>
                      </a:buClr>
                      <a:buChar char="–"/>
                      <a:defRPr sz="28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9"/>
                      </a:buClr>
                      <a:buChar char="•"/>
                      <a:defRPr sz="24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9"/>
                      </a:buClr>
                      <a:buChar char="–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9"/>
                      </a:buClr>
                      <a:buChar char="»"/>
                      <a:defRPr sz="2000" b="1">
                        <a:solidFill>
                          <a:srgbClr val="3399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ClrTx/>
                      <a:buFontTx/>
                      <a:buNone/>
                    </a:pPr>
                    <a:r>
                      <a:rPr kumimoji="1" lang="en-US" altLang="zh-CN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    </a:t>
                    </a:r>
                    <a:r>
                      <a:rPr kumimoji="1" lang="zh-CN" alt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类</a:t>
                    </a:r>
                    <a:r>
                      <a:rPr kumimoji="1" lang="en-US" altLang="en-US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B</a:t>
                    </a:r>
                    <a:endParaRPr kumimoji="1" lang="en-US" altLang="zh-CN" sz="1800" b="0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35853" name="Freeform 37">
                <a:extLst>
                  <a:ext uri="{FF2B5EF4-FFF2-40B4-BE49-F238E27FC236}">
                    <a16:creationId xmlns:a16="http://schemas.microsoft.com/office/drawing/2014/main" id="{BC565204-5F84-DE13-6728-535335A2D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" y="2352"/>
                <a:ext cx="333" cy="262"/>
              </a:xfrm>
              <a:custGeom>
                <a:avLst/>
                <a:gdLst>
                  <a:gd name="T0" fmla="*/ 0 w 912"/>
                  <a:gd name="T1" fmla="*/ 12 h 368"/>
                  <a:gd name="T2" fmla="*/ 0 w 912"/>
                  <a:gd name="T3" fmla="*/ 1 h 368"/>
                  <a:gd name="T4" fmla="*/ 0 w 912"/>
                  <a:gd name="T5" fmla="*/ 6 h 3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12" h="368">
                    <a:moveTo>
                      <a:pt x="912" y="368"/>
                    </a:moveTo>
                    <a:cubicBezTo>
                      <a:pt x="820" y="216"/>
                      <a:pt x="728" y="64"/>
                      <a:pt x="576" y="32"/>
                    </a:cubicBezTo>
                    <a:cubicBezTo>
                      <a:pt x="424" y="0"/>
                      <a:pt x="64" y="136"/>
                      <a:pt x="0" y="176"/>
                    </a:cubicBezTo>
                  </a:path>
                </a:pathLst>
              </a:custGeom>
              <a:noFill/>
              <a:ln w="25400" cap="sq" cmpd="sng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54" name="Freeform 38">
                <a:extLst>
                  <a:ext uri="{FF2B5EF4-FFF2-40B4-BE49-F238E27FC236}">
                    <a16:creationId xmlns:a16="http://schemas.microsoft.com/office/drawing/2014/main" id="{A9862273-766C-CDD0-3E8B-9EC273A02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" y="1120"/>
                <a:ext cx="361" cy="1616"/>
              </a:xfrm>
              <a:custGeom>
                <a:avLst/>
                <a:gdLst>
                  <a:gd name="T0" fmla="*/ 5 w 552"/>
                  <a:gd name="T1" fmla="*/ 1616 h 1616"/>
                  <a:gd name="T2" fmla="*/ 1 w 552"/>
                  <a:gd name="T3" fmla="*/ 704 h 1616"/>
                  <a:gd name="T4" fmla="*/ 3 w 552"/>
                  <a:gd name="T5" fmla="*/ 80 h 1616"/>
                  <a:gd name="T6" fmla="*/ 8 w 552"/>
                  <a:gd name="T7" fmla="*/ 224 h 16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2" h="1616">
                    <a:moveTo>
                      <a:pt x="360" y="1616"/>
                    </a:moveTo>
                    <a:cubicBezTo>
                      <a:pt x="204" y="1288"/>
                      <a:pt x="48" y="960"/>
                      <a:pt x="24" y="704"/>
                    </a:cubicBezTo>
                    <a:cubicBezTo>
                      <a:pt x="0" y="448"/>
                      <a:pt x="128" y="160"/>
                      <a:pt x="216" y="80"/>
                    </a:cubicBezTo>
                    <a:cubicBezTo>
                      <a:pt x="304" y="0"/>
                      <a:pt x="456" y="192"/>
                      <a:pt x="552" y="224"/>
                    </a:cubicBezTo>
                  </a:path>
                </a:pathLst>
              </a:custGeom>
              <a:noFill/>
              <a:ln w="25400" cap="sq" cmpd="sng">
                <a:solidFill>
                  <a:schemeClr val="tx1"/>
                </a:solidFill>
                <a:prstDash val="solid"/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55" name="Freeform 39">
                <a:extLst>
                  <a:ext uri="{FF2B5EF4-FFF2-40B4-BE49-F238E27FC236}">
                    <a16:creationId xmlns:a16="http://schemas.microsoft.com/office/drawing/2014/main" id="{A5038DFE-F682-1289-F86D-A08D9DCCC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1120"/>
                <a:ext cx="285" cy="314"/>
              </a:xfrm>
              <a:custGeom>
                <a:avLst/>
                <a:gdLst>
                  <a:gd name="T0" fmla="*/ 0 w 864"/>
                  <a:gd name="T1" fmla="*/ 25 h 416"/>
                  <a:gd name="T2" fmla="*/ 0 w 864"/>
                  <a:gd name="T3" fmla="*/ 2 h 416"/>
                  <a:gd name="T4" fmla="*/ 0 w 864"/>
                  <a:gd name="T5" fmla="*/ 14 h 4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64" h="416">
                    <a:moveTo>
                      <a:pt x="864" y="416"/>
                    </a:moveTo>
                    <a:cubicBezTo>
                      <a:pt x="624" y="240"/>
                      <a:pt x="384" y="64"/>
                      <a:pt x="240" y="32"/>
                    </a:cubicBezTo>
                    <a:cubicBezTo>
                      <a:pt x="96" y="0"/>
                      <a:pt x="48" y="112"/>
                      <a:pt x="0" y="224"/>
                    </a:cubicBezTo>
                  </a:path>
                </a:pathLst>
              </a:custGeom>
              <a:noFill/>
              <a:ln w="25400" cap="sq" cmpd="sng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56" name="Text Box 40">
                <a:extLst>
                  <a:ext uri="{FF2B5EF4-FFF2-40B4-BE49-F238E27FC236}">
                    <a16:creationId xmlns:a16="http://schemas.microsoft.com/office/drawing/2014/main" id="{EBC571EF-9772-30CD-DC28-BF274BD8AB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1" y="1285"/>
                <a:ext cx="1174" cy="65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prstDash val="dash"/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32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8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24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35000"/>
                  </a:spcBef>
                  <a:buClrTx/>
                  <a:buFontTx/>
                  <a:buNone/>
                </a:pPr>
                <a:r>
                  <a:rPr kumimoji="1" lang="en-US" altLang="zh-CN" sz="1800" b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A a=new A( );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35000"/>
                  </a:spcBef>
                  <a:buClrTx/>
                  <a:buFontTx/>
                  <a:buNone/>
                </a:pPr>
                <a:r>
                  <a:rPr kumimoji="1" lang="en-US" altLang="zh-CN" sz="1800" b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 b=new B( );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35000"/>
                  </a:spcBef>
                  <a:buClrTx/>
                  <a:buFontTx/>
                  <a:buNone/>
                </a:pPr>
                <a:r>
                  <a:rPr kumimoji="1" lang="en-US" altLang="zh-CN" sz="1800" b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A a1=(A)b;</a:t>
                </a:r>
              </a:p>
            </p:txBody>
          </p:sp>
          <p:sp>
            <p:nvSpPr>
              <p:cNvPr id="35857" name="Text Box 41">
                <a:extLst>
                  <a:ext uri="{FF2B5EF4-FFF2-40B4-BE49-F238E27FC236}">
                    <a16:creationId xmlns:a16="http://schemas.microsoft.com/office/drawing/2014/main" id="{3096D844-8180-6DB2-F891-A59C577ACF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88" y="2063"/>
                <a:ext cx="1107" cy="6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32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8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24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35000"/>
                  </a:spcBef>
                  <a:buClrTx/>
                  <a:buFontTx/>
                  <a:buNone/>
                </a:pPr>
                <a:r>
                  <a:rPr kumimoji="1" lang="en-US" altLang="zh-CN" sz="1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a.aM</a:t>
                </a:r>
                <a:r>
                  <a:rPr kumimoji="1" lang="en-US" altLang="zh-CN" sz="1800" b="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	  </a:t>
                </a:r>
                <a:r>
                  <a:rPr kumimoji="1" lang="en-US" altLang="zh-CN" sz="1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a.aF</a:t>
                </a:r>
                <a:endParaRPr kumimoji="1" lang="en-US" altLang="zh-CN" sz="1800" b="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35000"/>
                  </a:spcBef>
                  <a:buClrTx/>
                  <a:buFontTx/>
                  <a:buNone/>
                </a:pPr>
                <a:r>
                  <a:rPr kumimoji="1" lang="en-US" altLang="zh-CN" sz="1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b.aM</a:t>
                </a:r>
                <a:r>
                  <a:rPr kumimoji="1" lang="en-US" altLang="zh-CN" sz="1800" b="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	  </a:t>
                </a:r>
                <a:r>
                  <a:rPr kumimoji="1" lang="en-US" altLang="zh-CN" sz="1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b.aF</a:t>
                </a:r>
                <a:endParaRPr kumimoji="1" lang="en-US" altLang="zh-CN" sz="1800" b="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35000"/>
                  </a:spcBef>
                  <a:buClrTx/>
                  <a:buFontTx/>
                  <a:buNone/>
                </a:pPr>
                <a:r>
                  <a:rPr kumimoji="1" lang="en-US" altLang="zh-CN" sz="1800" b="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a1.aM	  </a:t>
                </a:r>
                <a:r>
                  <a:rPr kumimoji="1" lang="en-US" altLang="zh-CN" sz="1800" dirty="0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a1.aF</a:t>
                </a:r>
              </a:p>
            </p:txBody>
          </p:sp>
          <p:sp>
            <p:nvSpPr>
              <p:cNvPr id="35858" name="Text Box 42">
                <a:extLst>
                  <a:ext uri="{FF2B5EF4-FFF2-40B4-BE49-F238E27FC236}">
                    <a16:creationId xmlns:a16="http://schemas.microsoft.com/office/drawing/2014/main" id="{3D9203CB-86BD-3527-C99D-C0A588CE10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6" y="2886"/>
                <a:ext cx="1452" cy="49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prstDash val="dash"/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32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8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24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1" lang="en-US" altLang="zh-CN" sz="1800" b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a1.aF:</a:t>
                </a:r>
                <a:r>
                  <a:rPr kumimoji="1" lang="zh-CN" altLang="en-US" sz="1800" b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动态</a:t>
                </a:r>
                <a:r>
                  <a:rPr kumimoji="1" lang="en-US" altLang="zh-CN" sz="1800" b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/</a:t>
                </a:r>
                <a:r>
                  <a:rPr kumimoji="1" lang="zh-CN" altLang="en-US" sz="1800" b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滞后联编</a:t>
                </a:r>
              </a:p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1" lang="zh-CN" altLang="en-US" sz="1800" b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其他</a:t>
                </a:r>
                <a:r>
                  <a:rPr kumimoji="1" lang="en-US" altLang="zh-CN" sz="1800" b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:</a:t>
                </a:r>
                <a:r>
                  <a:rPr kumimoji="1" lang="zh-CN" altLang="en-US" sz="1800" b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静态联编</a:t>
                </a:r>
                <a:endParaRPr kumimoji="1" lang="zh-CN" altLang="en-US" sz="1800" b="0">
                  <a:solidFill>
                    <a:srgbClr val="0099FF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51275" name="Group 43">
            <a:extLst>
              <a:ext uri="{FF2B5EF4-FFF2-40B4-BE49-F238E27FC236}">
                <a16:creationId xmlns:a16="http://schemas.microsoft.com/office/drawing/2014/main" id="{B5DC350E-9C9B-1CD8-FE16-A7ECD327B720}"/>
              </a:ext>
            </a:extLst>
          </p:cNvPr>
          <p:cNvGrpSpPr>
            <a:grpSpLocks/>
          </p:cNvGrpSpPr>
          <p:nvPr/>
        </p:nvGrpSpPr>
        <p:grpSpPr bwMode="auto">
          <a:xfrm>
            <a:off x="1259632" y="2268538"/>
            <a:ext cx="6913563" cy="3608387"/>
            <a:chOff x="793" y="1480"/>
            <a:chExt cx="4355" cy="2273"/>
          </a:xfrm>
        </p:grpSpPr>
        <p:sp>
          <p:nvSpPr>
            <p:cNvPr id="35885" name="Rectangle 44">
              <a:extLst>
                <a:ext uri="{FF2B5EF4-FFF2-40B4-BE49-F238E27FC236}">
                  <a16:creationId xmlns:a16="http://schemas.microsoft.com/office/drawing/2014/main" id="{BC88013D-4A5C-3524-3B74-5753488D7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1480"/>
              <a:ext cx="4355" cy="2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FontTx/>
                <a:buNone/>
              </a:pPr>
              <a:endParaRPr lang="zh-CN" altLang="en-US" sz="10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5886" name="Group 45">
              <a:extLst>
                <a:ext uri="{FF2B5EF4-FFF2-40B4-BE49-F238E27FC236}">
                  <a16:creationId xmlns:a16="http://schemas.microsoft.com/office/drawing/2014/main" id="{B21F15C2-B832-5CAB-C34F-CA1A0CFBF4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1488"/>
              <a:ext cx="2400" cy="1063"/>
              <a:chOff x="2016" y="1488"/>
              <a:chExt cx="2400" cy="1063"/>
            </a:xfrm>
          </p:grpSpPr>
          <p:sp>
            <p:nvSpPr>
              <p:cNvPr id="35905" name="Text Box 46">
                <a:extLst>
                  <a:ext uri="{FF2B5EF4-FFF2-40B4-BE49-F238E27FC236}">
                    <a16:creationId xmlns:a16="http://schemas.microsoft.com/office/drawing/2014/main" id="{E809E1B6-42F6-AA86-B3BD-5A994451AA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0" y="205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32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8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24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1" lang="en-US" altLang="zh-CN" sz="2400" b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s</a:t>
                </a:r>
              </a:p>
            </p:txBody>
          </p:sp>
          <p:sp>
            <p:nvSpPr>
              <p:cNvPr id="35906" name="Text Box 47">
                <a:extLst>
                  <a:ext uri="{FF2B5EF4-FFF2-40B4-BE49-F238E27FC236}">
                    <a16:creationId xmlns:a16="http://schemas.microsoft.com/office/drawing/2014/main" id="{5E47C642-49BB-431E-7544-76B61A6E5E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" y="1872"/>
                <a:ext cx="1008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32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8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24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kumimoji="1" lang="en-US" altLang="zh-CN" sz="2400" b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dilute( ) apply( )  print( )</a:t>
                </a:r>
              </a:p>
            </p:txBody>
          </p:sp>
          <p:sp>
            <p:nvSpPr>
              <p:cNvPr id="35907" name="Text Box 48">
                <a:extLst>
                  <a:ext uri="{FF2B5EF4-FFF2-40B4-BE49-F238E27FC236}">
                    <a16:creationId xmlns:a16="http://schemas.microsoft.com/office/drawing/2014/main" id="{AC7A82E5-7486-CC3A-D701-751BF60D1C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4" y="2064"/>
                <a:ext cx="9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32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8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24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1" lang="en-US" altLang="zh-CN" sz="2400">
                    <a:solidFill>
                      <a:srgbClr val="3333CC"/>
                    </a:solidFill>
                    <a:latin typeface="Times New Roman" panose="02020603050405020304" pitchFamily="18" charset="0"/>
                  </a:rPr>
                  <a:t>scrub( )</a:t>
                </a:r>
              </a:p>
            </p:txBody>
          </p:sp>
          <p:sp>
            <p:nvSpPr>
              <p:cNvPr id="35908" name="AutoShape 49">
                <a:extLst>
                  <a:ext uri="{FF2B5EF4-FFF2-40B4-BE49-F238E27FC236}">
                    <a16:creationId xmlns:a16="http://schemas.microsoft.com/office/drawing/2014/main" id="{B7847CDB-9F6B-F76C-80FA-A239630CB72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160" y="1680"/>
                <a:ext cx="192" cy="384"/>
              </a:xfrm>
              <a:prstGeom prst="rightBrace">
                <a:avLst>
                  <a:gd name="adj1" fmla="val 16667"/>
                  <a:gd name="adj2" fmla="val 50000"/>
                </a:avLst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32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8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24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000" b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09" name="AutoShape 50">
                <a:extLst>
                  <a:ext uri="{FF2B5EF4-FFF2-40B4-BE49-F238E27FC236}">
                    <a16:creationId xmlns:a16="http://schemas.microsoft.com/office/drawing/2014/main" id="{04C95272-349E-E2B2-18FB-03D95E3EC04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288" y="1320"/>
                <a:ext cx="144" cy="960"/>
              </a:xfrm>
              <a:prstGeom prst="rightBrace">
                <a:avLst>
                  <a:gd name="adj1" fmla="val 62469"/>
                  <a:gd name="adj2" fmla="val 49787"/>
                </a:avLst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32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8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24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000" b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910" name="Text Box 51">
                <a:extLst>
                  <a:ext uri="{FF2B5EF4-FFF2-40B4-BE49-F238E27FC236}">
                    <a16:creationId xmlns:a16="http://schemas.microsoft.com/office/drawing/2014/main" id="{C1FB09C1-DC1B-873E-3EA2-ACF03B39C1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6" y="1488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32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8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24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1" lang="zh-CN" altLang="en-US" sz="2400" b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变量</a:t>
                </a:r>
              </a:p>
            </p:txBody>
          </p:sp>
          <p:sp>
            <p:nvSpPr>
              <p:cNvPr id="35911" name="Text Box 52">
                <a:extLst>
                  <a:ext uri="{FF2B5EF4-FFF2-40B4-BE49-F238E27FC236}">
                    <a16:creationId xmlns:a16="http://schemas.microsoft.com/office/drawing/2014/main" id="{14B3BD4D-DE1F-0042-A693-6F70F81641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2" y="1488"/>
                <a:ext cx="5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32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8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24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1" lang="zh-CN" altLang="en-US" sz="2400" b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方法</a:t>
                </a:r>
              </a:p>
            </p:txBody>
          </p:sp>
        </p:grpSp>
        <p:grpSp>
          <p:nvGrpSpPr>
            <p:cNvPr id="35887" name="Group 53">
              <a:extLst>
                <a:ext uri="{FF2B5EF4-FFF2-40B4-BE49-F238E27FC236}">
                  <a16:creationId xmlns:a16="http://schemas.microsoft.com/office/drawing/2014/main" id="{4EAB70D0-F682-330A-9F2C-7783EA29BE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2056"/>
              <a:ext cx="912" cy="1496"/>
              <a:chOff x="960" y="2056"/>
              <a:chExt cx="912" cy="1496"/>
            </a:xfrm>
          </p:grpSpPr>
          <p:grpSp>
            <p:nvGrpSpPr>
              <p:cNvPr id="35900" name="Group 54">
                <a:extLst>
                  <a:ext uri="{FF2B5EF4-FFF2-40B4-BE49-F238E27FC236}">
                    <a16:creationId xmlns:a16="http://schemas.microsoft.com/office/drawing/2014/main" id="{FAAC9A66-B719-F98A-C02F-2F41309BEC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2056"/>
                <a:ext cx="912" cy="1496"/>
                <a:chOff x="960" y="2056"/>
                <a:chExt cx="912" cy="1496"/>
              </a:xfrm>
            </p:grpSpPr>
            <p:sp>
              <p:nvSpPr>
                <p:cNvPr id="35902" name="Text Box 55">
                  <a:extLst>
                    <a:ext uri="{FF2B5EF4-FFF2-40B4-BE49-F238E27FC236}">
                      <a16:creationId xmlns:a16="http://schemas.microsoft.com/office/drawing/2014/main" id="{5D0567D5-7082-8622-2663-E01CFF2672C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08" y="2056"/>
                  <a:ext cx="816" cy="296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32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8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24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FontTx/>
                    <a:buNone/>
                  </a:pPr>
                  <a:r>
                    <a:rPr kumimoji="1" lang="en-US" altLang="zh-CN" sz="24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Cleanser</a:t>
                  </a:r>
                </a:p>
              </p:txBody>
            </p:sp>
            <p:sp>
              <p:nvSpPr>
                <p:cNvPr id="35903" name="Text Box 56">
                  <a:extLst>
                    <a:ext uri="{FF2B5EF4-FFF2-40B4-BE49-F238E27FC236}">
                      <a16:creationId xmlns:a16="http://schemas.microsoft.com/office/drawing/2014/main" id="{086A9C24-DBB7-FBCE-6820-ED930F6E643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60" y="3256"/>
                  <a:ext cx="912" cy="296"/>
                </a:xfrm>
                <a:prstGeom prst="rect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32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8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24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FontTx/>
                    <a:buNone/>
                  </a:pPr>
                  <a:r>
                    <a:rPr kumimoji="1" lang="en-US" altLang="zh-CN" sz="24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Detergent</a:t>
                  </a:r>
                </a:p>
              </p:txBody>
            </p:sp>
            <p:sp>
              <p:nvSpPr>
                <p:cNvPr id="35904" name="Line 57">
                  <a:extLst>
                    <a:ext uri="{FF2B5EF4-FFF2-40B4-BE49-F238E27FC236}">
                      <a16:creationId xmlns:a16="http://schemas.microsoft.com/office/drawing/2014/main" id="{86981451-E6CE-45A1-804E-063EE0E8F2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2" y="2344"/>
                  <a:ext cx="0" cy="864"/>
                </a:xfrm>
                <a:prstGeom prst="line">
                  <a:avLst/>
                </a:prstGeom>
                <a:noFill/>
                <a:ln w="25400" cap="sq">
                  <a:solidFill>
                    <a:schemeClr val="tx1"/>
                  </a:solidFill>
                  <a:round/>
                  <a:headEnd type="stealth" w="lg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dirty="0"/>
                </a:p>
              </p:txBody>
            </p:sp>
          </p:grpSp>
          <p:sp>
            <p:nvSpPr>
              <p:cNvPr id="35901" name="Text Box 58">
                <a:extLst>
                  <a:ext uri="{FF2B5EF4-FFF2-40B4-BE49-F238E27FC236}">
                    <a16:creationId xmlns:a16="http://schemas.microsoft.com/office/drawing/2014/main" id="{948E913C-6A79-AAD2-80B9-D9EB87E5DB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2" y="2544"/>
                <a:ext cx="346" cy="5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32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8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24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1" lang="zh-CN" altLang="en-US" sz="2400" b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继承</a:t>
                </a:r>
              </a:p>
            </p:txBody>
          </p:sp>
        </p:grpSp>
        <p:grpSp>
          <p:nvGrpSpPr>
            <p:cNvPr id="35888" name="Group 59">
              <a:extLst>
                <a:ext uri="{FF2B5EF4-FFF2-40B4-BE49-F238E27FC236}">
                  <a16:creationId xmlns:a16="http://schemas.microsoft.com/office/drawing/2014/main" id="{5F041B80-121A-F7BC-6A15-A0075634F2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2400"/>
              <a:ext cx="1344" cy="1351"/>
              <a:chOff x="2160" y="2400"/>
              <a:chExt cx="1344" cy="1351"/>
            </a:xfrm>
          </p:grpSpPr>
          <p:sp>
            <p:nvSpPr>
              <p:cNvPr id="35894" name="Text Box 60">
                <a:extLst>
                  <a:ext uri="{FF2B5EF4-FFF2-40B4-BE49-F238E27FC236}">
                    <a16:creationId xmlns:a16="http://schemas.microsoft.com/office/drawing/2014/main" id="{42217701-08AB-0FDD-C007-AEB058E7C2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0" y="321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32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8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24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1" lang="en-US" altLang="zh-CN" sz="2400" b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s</a:t>
                </a:r>
              </a:p>
            </p:txBody>
          </p:sp>
          <p:sp>
            <p:nvSpPr>
              <p:cNvPr id="35895" name="Text Box 61">
                <a:extLst>
                  <a:ext uri="{FF2B5EF4-FFF2-40B4-BE49-F238E27FC236}">
                    <a16:creationId xmlns:a16="http://schemas.microsoft.com/office/drawing/2014/main" id="{7BD4ABF9-0E0E-5DAC-07AC-5216266C99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" y="3072"/>
                <a:ext cx="1008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32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8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24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kumimoji="1" lang="en-US" altLang="zh-CN" sz="2400" b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dilute( ) apply( )  print( )</a:t>
                </a:r>
              </a:p>
            </p:txBody>
          </p:sp>
          <p:sp>
            <p:nvSpPr>
              <p:cNvPr id="35896" name="Line 62">
                <a:extLst>
                  <a:ext uri="{FF2B5EF4-FFF2-40B4-BE49-F238E27FC236}">
                    <a16:creationId xmlns:a16="http://schemas.microsoft.com/office/drawing/2014/main" id="{A48A8939-9BDF-A761-5ACC-95581E5F4E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400"/>
                <a:ext cx="0" cy="768"/>
              </a:xfrm>
              <a:prstGeom prst="line">
                <a:avLst/>
              </a:prstGeom>
              <a:noFill/>
              <a:ln w="25400" cap="sq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97" name="Line 63">
                <a:extLst>
                  <a:ext uri="{FF2B5EF4-FFF2-40B4-BE49-F238E27FC236}">
                    <a16:creationId xmlns:a16="http://schemas.microsoft.com/office/drawing/2014/main" id="{B6FFD346-97FA-0D74-650A-7DCD6649F4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2544"/>
                <a:ext cx="0" cy="528"/>
              </a:xfrm>
              <a:prstGeom prst="line">
                <a:avLst/>
              </a:prstGeom>
              <a:noFill/>
              <a:ln w="25400" cap="sq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98" name="Text Box 64">
                <a:extLst>
                  <a:ext uri="{FF2B5EF4-FFF2-40B4-BE49-F238E27FC236}">
                    <a16:creationId xmlns:a16="http://schemas.microsoft.com/office/drawing/2014/main" id="{52A0B7E2-4488-7AB4-BC85-2FCE9D5D74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4" y="2592"/>
                <a:ext cx="346" cy="5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32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8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24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1" lang="zh-CN" altLang="en-US" sz="2400" b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继承</a:t>
                </a:r>
              </a:p>
            </p:txBody>
          </p:sp>
          <p:sp>
            <p:nvSpPr>
              <p:cNvPr id="35899" name="Text Box 65">
                <a:extLst>
                  <a:ext uri="{FF2B5EF4-FFF2-40B4-BE49-F238E27FC236}">
                    <a16:creationId xmlns:a16="http://schemas.microsoft.com/office/drawing/2014/main" id="{119FC316-3184-CEB3-3BBC-BFC5EB729B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6" y="2544"/>
                <a:ext cx="346" cy="5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32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8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24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1" lang="zh-CN" altLang="en-US" sz="2400" b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继承</a:t>
                </a:r>
              </a:p>
            </p:txBody>
          </p:sp>
        </p:grpSp>
        <p:grpSp>
          <p:nvGrpSpPr>
            <p:cNvPr id="35889" name="Group 66">
              <a:extLst>
                <a:ext uri="{FF2B5EF4-FFF2-40B4-BE49-F238E27FC236}">
                  <a16:creationId xmlns:a16="http://schemas.microsoft.com/office/drawing/2014/main" id="{2E2234AF-4552-6608-3007-2C2D106E5D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5" y="2387"/>
              <a:ext cx="912" cy="1104"/>
              <a:chOff x="3504" y="2400"/>
              <a:chExt cx="912" cy="1104"/>
            </a:xfrm>
          </p:grpSpPr>
          <p:sp>
            <p:nvSpPr>
              <p:cNvPr id="35891" name="Text Box 67">
                <a:extLst>
                  <a:ext uri="{FF2B5EF4-FFF2-40B4-BE49-F238E27FC236}">
                    <a16:creationId xmlns:a16="http://schemas.microsoft.com/office/drawing/2014/main" id="{297D8EBD-1A4E-0DAD-DAC1-4E0672F9B8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4" y="3216"/>
                <a:ext cx="9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32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8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24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1" lang="en-US" altLang="zh-CN" sz="2400">
                    <a:solidFill>
                      <a:srgbClr val="3333CC"/>
                    </a:solidFill>
                    <a:latin typeface="Times New Roman" panose="02020603050405020304" pitchFamily="18" charset="0"/>
                  </a:rPr>
                  <a:t>scrub( )</a:t>
                </a:r>
              </a:p>
            </p:txBody>
          </p:sp>
          <p:sp>
            <p:nvSpPr>
              <p:cNvPr id="35892" name="Line 68">
                <a:extLst>
                  <a:ext uri="{FF2B5EF4-FFF2-40B4-BE49-F238E27FC236}">
                    <a16:creationId xmlns:a16="http://schemas.microsoft.com/office/drawing/2014/main" id="{77F0B845-3F23-5241-BF4B-05E916ACC4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2" y="2400"/>
                <a:ext cx="0" cy="768"/>
              </a:xfrm>
              <a:prstGeom prst="line">
                <a:avLst/>
              </a:prstGeom>
              <a:noFill/>
              <a:ln w="25400" cap="sq">
                <a:solidFill>
                  <a:srgbClr val="0099FF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93" name="Text Box 69">
                <a:extLst>
                  <a:ext uri="{FF2B5EF4-FFF2-40B4-BE49-F238E27FC236}">
                    <a16:creationId xmlns:a16="http://schemas.microsoft.com/office/drawing/2014/main" id="{C6F90F8D-C045-6B8E-6ACB-956A5ED1DF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" y="2496"/>
                <a:ext cx="346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32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8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9"/>
                  </a:buClr>
                  <a:buChar char="•"/>
                  <a:defRPr sz="24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9"/>
                  </a:buClr>
                  <a:buChar char="–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Char char="»"/>
                  <a:defRPr sz="2000" b="1">
                    <a:solidFill>
                      <a:srgbClr val="3399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kumimoji="1" lang="zh-CN" altLang="en-US" sz="2400">
                    <a:solidFill>
                      <a:srgbClr val="3333CC"/>
                    </a:solidFill>
                    <a:latin typeface="Times New Roman" panose="02020603050405020304" pitchFamily="18" charset="0"/>
                  </a:rPr>
                  <a:t>覆盖</a:t>
                </a:r>
              </a:p>
            </p:txBody>
          </p:sp>
        </p:grpSp>
        <p:sp>
          <p:nvSpPr>
            <p:cNvPr id="35890" name="Text Box 70">
              <a:extLst>
                <a:ext uri="{FF2B5EF4-FFF2-40B4-BE49-F238E27FC236}">
                  <a16:creationId xmlns:a16="http://schemas.microsoft.com/office/drawing/2014/main" id="{C30047FE-9103-608D-4295-504087822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2" y="3120"/>
              <a:ext cx="720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1" lang="zh-CN" altLang="zh-CN" sz="24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新定义</a:t>
              </a:r>
              <a:endParaRPr kumimoji="1" lang="zh-CN" altLang="en-US" sz="240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1" lang="en-US" altLang="zh-CN" sz="24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foam()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1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1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1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1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1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1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1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1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1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1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1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1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1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1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12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12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12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12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12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12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12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12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12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12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12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12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1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1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1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1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4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灯片编号占位符 3">
            <a:extLst>
              <a:ext uri="{FF2B5EF4-FFF2-40B4-BE49-F238E27FC236}">
                <a16:creationId xmlns:a16="http://schemas.microsoft.com/office/drawing/2014/main" id="{B39B94A3-17E5-9D1A-9537-AA2C4BEDF0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B0F03486-65C6-4902-A995-7212A1021FAA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52258" name="Rectangle 2">
            <a:extLst>
              <a:ext uri="{FF2B5EF4-FFF2-40B4-BE49-F238E27FC236}">
                <a16:creationId xmlns:a16="http://schemas.microsoft.com/office/drawing/2014/main" id="{3E1E7A3D-5BD6-6F26-189A-4F47F551E5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4276725"/>
          </a:xfrm>
        </p:spPr>
        <p:txBody>
          <a:bodyPr/>
          <a:lstStyle/>
          <a:p>
            <a:pPr marL="609600" indent="-609600">
              <a:buClr>
                <a:schemeClr val="bg1"/>
              </a:buClr>
              <a:buFontTx/>
              <a:buAutoNum type="arabicPeriod" startAt="5"/>
              <a:tabLst>
                <a:tab pos="627063" algn="l"/>
                <a:tab pos="809625" algn="l"/>
              </a:tabLst>
            </a:pPr>
            <a:r>
              <a:rPr lang="en-US" altLang="zh-CN" sz="2400" dirty="0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sz="2400" dirty="0">
                <a:solidFill>
                  <a:schemeClr val="bg1"/>
                </a:solidFill>
                <a:ea typeface="华文行楷" panose="02010800040101010101" pitchFamily="2" charset="-122"/>
              </a:rPr>
              <a:t>中面向对象编程</a:t>
            </a:r>
            <a:endParaRPr lang="zh-CN" altLang="en-US" sz="2400" dirty="0">
              <a:solidFill>
                <a:schemeClr val="bg1"/>
              </a:solidFill>
            </a:endParaRPr>
          </a:p>
          <a:p>
            <a:pPr marL="804863" lvl="1" indent="-5334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400" dirty="0">
                <a:solidFill>
                  <a:schemeClr val="bg1"/>
                </a:solidFill>
                <a:ea typeface="华文行楷" panose="02010800040101010101" pitchFamily="2" charset="-122"/>
              </a:rPr>
              <a:t>多态</a:t>
            </a:r>
            <a:r>
              <a:rPr lang="en-US" altLang="zh-CN" sz="2400" dirty="0">
                <a:solidFill>
                  <a:schemeClr val="bg1"/>
                </a:solidFill>
                <a:ea typeface="华文行楷" panose="02010800040101010101" pitchFamily="2" charset="-122"/>
              </a:rPr>
              <a:t>(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polymorphism</a:t>
            </a:r>
            <a:r>
              <a:rPr lang="en-US" altLang="zh-CN" sz="2400" dirty="0">
                <a:solidFill>
                  <a:schemeClr val="bg1"/>
                </a:solidFill>
                <a:ea typeface="华文行楷" panose="02010800040101010101" pitchFamily="2" charset="-122"/>
              </a:rPr>
              <a:t>)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  <a:p>
            <a:pPr marL="1644650" lvl="2" indent="-457200"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1800" dirty="0">
                <a:solidFill>
                  <a:schemeClr val="bg1"/>
                </a:solidFill>
              </a:rPr>
              <a:t>同名的不同方法共存</a:t>
            </a:r>
            <a:endParaRPr lang="en-US" altLang="zh-CN" sz="1800" dirty="0">
              <a:solidFill>
                <a:schemeClr val="bg1"/>
              </a:solidFill>
            </a:endParaRPr>
          </a:p>
          <a:p>
            <a:pPr marL="1644650" lvl="2" indent="-457200"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1800" dirty="0">
                <a:solidFill>
                  <a:schemeClr val="bg1"/>
                </a:solidFill>
              </a:rPr>
              <a:t>继承是多态得以实现的基础</a:t>
            </a:r>
            <a:endParaRPr lang="en-US" altLang="zh-CN" sz="1800" dirty="0">
              <a:solidFill>
                <a:schemeClr val="bg1"/>
              </a:solidFill>
            </a:endParaRPr>
          </a:p>
          <a:p>
            <a:pPr marL="1644650" lvl="2" indent="-457200"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1800" dirty="0">
                <a:solidFill>
                  <a:schemeClr val="bg1"/>
                </a:solidFill>
              </a:rPr>
              <a:t>多态在后期绑定</a:t>
            </a:r>
            <a:r>
              <a:rPr lang="en-US" altLang="zh-CN" sz="1800" dirty="0">
                <a:solidFill>
                  <a:schemeClr val="bg1"/>
                </a:solidFill>
              </a:rPr>
              <a:t>/</a:t>
            </a:r>
            <a:r>
              <a:rPr lang="zh-CN" altLang="en-US" sz="1800" dirty="0">
                <a:solidFill>
                  <a:schemeClr val="bg1"/>
                </a:solidFill>
              </a:rPr>
              <a:t>动态绑定机制上实现</a:t>
            </a:r>
            <a:endParaRPr lang="en-US" altLang="zh-CN" sz="1800" dirty="0">
              <a:solidFill>
                <a:schemeClr val="bg1"/>
              </a:solidFill>
            </a:endParaRPr>
          </a:p>
          <a:p>
            <a:pPr marL="804863" lvl="1" indent="-5334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400" dirty="0">
                <a:solidFill>
                  <a:schemeClr val="bg1"/>
                </a:solidFill>
                <a:ea typeface="华文行楷" panose="02010800040101010101" pitchFamily="2" charset="-122"/>
              </a:rPr>
              <a:t>重载</a:t>
            </a:r>
            <a:r>
              <a:rPr lang="en-US" altLang="zh-CN" sz="2400" dirty="0">
                <a:solidFill>
                  <a:schemeClr val="bg1"/>
                </a:solidFill>
                <a:ea typeface="华文行楷" panose="02010800040101010101" pitchFamily="2" charset="-122"/>
              </a:rPr>
              <a:t>(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overload</a:t>
            </a:r>
            <a:r>
              <a:rPr lang="en-US" altLang="zh-CN" sz="2400" dirty="0">
                <a:solidFill>
                  <a:schemeClr val="bg1"/>
                </a:solidFill>
                <a:ea typeface="华文行楷" panose="02010800040101010101" pitchFamily="2" charset="-122"/>
              </a:rPr>
              <a:t>)</a:t>
            </a:r>
          </a:p>
          <a:p>
            <a:pPr marL="1644650" lvl="2" indent="-457200"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1800" dirty="0">
                <a:solidFill>
                  <a:schemeClr val="bg1"/>
                </a:solidFill>
              </a:rPr>
              <a:t>同一类下面的同名方法被多次重定义</a:t>
            </a:r>
          </a:p>
          <a:p>
            <a:pPr marL="1644650" lvl="2" indent="-457200"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1800" dirty="0">
                <a:solidFill>
                  <a:schemeClr val="bg1"/>
                </a:solidFill>
              </a:rPr>
              <a:t>重载在前期绑定</a:t>
            </a:r>
            <a:r>
              <a:rPr lang="en-US" altLang="zh-CN" sz="1800" dirty="0">
                <a:solidFill>
                  <a:schemeClr val="bg1"/>
                </a:solidFill>
              </a:rPr>
              <a:t>/</a:t>
            </a:r>
            <a:r>
              <a:rPr lang="zh-CN" altLang="en-US" sz="1800" dirty="0">
                <a:solidFill>
                  <a:schemeClr val="bg1"/>
                </a:solidFill>
              </a:rPr>
              <a:t>静态绑定机制上实现</a:t>
            </a:r>
            <a:endParaRPr lang="en-US" altLang="zh-CN" sz="1800" dirty="0">
              <a:solidFill>
                <a:schemeClr val="bg1"/>
              </a:solidFill>
            </a:endParaRPr>
          </a:p>
          <a:p>
            <a:pPr marL="1644650" lvl="2" indent="-457200"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1800" dirty="0">
                <a:solidFill>
                  <a:schemeClr val="bg1"/>
                </a:solidFill>
              </a:rPr>
              <a:t>定义、调用时如何区别被重载的方法</a:t>
            </a:r>
          </a:p>
          <a:p>
            <a:pPr marL="1644650" lvl="2" indent="-457200">
              <a:buClr>
                <a:schemeClr val="bg1"/>
              </a:buClr>
              <a:buFont typeface="Wingdings" panose="05000000000000000000" pitchFamily="2" charset="2"/>
              <a:buAutoNum type="circleNumDbPlain"/>
              <a:tabLst>
                <a:tab pos="627063" algn="l"/>
                <a:tab pos="809625" algn="l"/>
              </a:tabLst>
            </a:pPr>
            <a:r>
              <a:rPr lang="zh-CN" altLang="en-US" sz="1800" dirty="0">
                <a:solidFill>
                  <a:schemeClr val="bg1"/>
                </a:solidFill>
              </a:rPr>
              <a:t>不同类中的同名方法：冠以类名以示区别</a:t>
            </a:r>
          </a:p>
          <a:p>
            <a:pPr marL="1644650" lvl="2" indent="-457200">
              <a:buClr>
                <a:schemeClr val="bg1"/>
              </a:buClr>
              <a:buFont typeface="Wingdings" panose="05000000000000000000" pitchFamily="2" charset="2"/>
              <a:buAutoNum type="circleNumDbPlain"/>
              <a:tabLst>
                <a:tab pos="627063" algn="l"/>
                <a:tab pos="809625" algn="l"/>
              </a:tabLst>
            </a:pPr>
            <a:r>
              <a:rPr lang="zh-CN" altLang="en-US" sz="1800" dirty="0">
                <a:solidFill>
                  <a:schemeClr val="bg1"/>
                </a:solidFill>
              </a:rPr>
              <a:t>同类中的同名方法用不同的参数列表（数量、类型、顺序）来区别同名的不同方法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D1AA10F2-CF07-8628-6AB2-F0066333B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第二讲 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语言基础与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OOP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思想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2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2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2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2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2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2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2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2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2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2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2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2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2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2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2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2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2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2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2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2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2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2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2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2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22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22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22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22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2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2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2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2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22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22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22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22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22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22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22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22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8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灯片编号占位符 3">
            <a:extLst>
              <a:ext uri="{FF2B5EF4-FFF2-40B4-BE49-F238E27FC236}">
                <a16:creationId xmlns:a16="http://schemas.microsoft.com/office/drawing/2014/main" id="{24A95E76-1CA2-D4C1-AEAB-3399F05F91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E48238A0-0EB7-4BF8-B4DF-5D09C806F68A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53282" name="Rectangle 2">
            <a:extLst>
              <a:ext uri="{FF2B5EF4-FFF2-40B4-BE49-F238E27FC236}">
                <a16:creationId xmlns:a16="http://schemas.microsoft.com/office/drawing/2014/main" id="{4BA8E2A0-73E8-AF90-11CD-9E1F9020BD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427672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chemeClr val="bg1"/>
              </a:buClr>
              <a:buFontTx/>
              <a:buAutoNum type="arabicPeriod" startAt="5"/>
              <a:tabLst>
                <a:tab pos="627063" algn="l"/>
                <a:tab pos="809625" algn="l"/>
              </a:tabLst>
            </a:pPr>
            <a:r>
              <a:rPr lang="en-US" altLang="zh-CN" sz="1600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sz="1600">
                <a:solidFill>
                  <a:schemeClr val="bg1"/>
                </a:solidFill>
                <a:ea typeface="华文行楷" panose="02010800040101010101" pitchFamily="2" charset="-122"/>
              </a:rPr>
              <a:t>中面向对象编程</a:t>
            </a:r>
            <a:endParaRPr lang="zh-CN" altLang="en-US" sz="1600">
              <a:solidFill>
                <a:schemeClr val="bg1"/>
              </a:solidFill>
            </a:endParaRPr>
          </a:p>
          <a:p>
            <a:pPr marL="804863" lvl="1" indent="-5334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  <a:ea typeface="华文行楷" panose="02010800040101010101" pitchFamily="2" charset="-122"/>
              </a:rPr>
              <a:t>构造函数（</a:t>
            </a:r>
            <a:r>
              <a:rPr lang="en-US" altLang="zh-CN" sz="1600">
                <a:solidFill>
                  <a:schemeClr val="bg1"/>
                </a:solidFill>
              </a:rPr>
              <a:t>constructor</a:t>
            </a:r>
            <a:r>
              <a:rPr lang="zh-CN" altLang="en-US" sz="1600">
                <a:solidFill>
                  <a:schemeClr val="bg1"/>
                </a:solidFill>
                <a:ea typeface="华文行楷" panose="02010800040101010101" pitchFamily="2" charset="-122"/>
              </a:rPr>
              <a:t>）：</a:t>
            </a:r>
          </a:p>
          <a:p>
            <a:pPr marL="1644650" lvl="2" indent="-457200">
              <a:lnSpc>
                <a:spcPct val="90000"/>
              </a:lnSpc>
              <a:spcBef>
                <a:spcPct val="5000"/>
              </a:spcBef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</a:rPr>
              <a:t>构造函数是一种特殊的成员方法，在创建每个新的类对象时自动执行，以保证新对象的各成员有合法、确定的数值，从而提高系统稳定性。</a:t>
            </a:r>
          </a:p>
          <a:p>
            <a:pPr marL="1644650" lvl="2" indent="-457200">
              <a:lnSpc>
                <a:spcPct val="90000"/>
              </a:lnSpc>
              <a:spcBef>
                <a:spcPct val="5000"/>
              </a:spcBef>
              <a:tabLst>
                <a:tab pos="627063" algn="l"/>
                <a:tab pos="809625" algn="l"/>
              </a:tabLst>
            </a:pPr>
            <a:r>
              <a:rPr lang="en-US" altLang="en-US" sz="1600"/>
              <a:t> </a:t>
            </a:r>
            <a:r>
              <a:rPr lang="zh-CN" altLang="en-US" sz="1600">
                <a:solidFill>
                  <a:schemeClr val="bg1"/>
                </a:solidFill>
              </a:rPr>
              <a:t>构造函数的名字就是类的名字</a:t>
            </a:r>
            <a:r>
              <a:rPr lang="en-US" altLang="en-US" sz="1600">
                <a:solidFill>
                  <a:schemeClr val="bg1"/>
                </a:solidFill>
              </a:rPr>
              <a:t>；</a:t>
            </a:r>
          </a:p>
          <a:p>
            <a:pPr marL="1644650" lvl="2" indent="-457200">
              <a:lnSpc>
                <a:spcPct val="90000"/>
              </a:lnSpc>
              <a:spcBef>
                <a:spcPct val="5000"/>
              </a:spcBef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</a:rPr>
              <a:t>构造函数没有返回类型。</a:t>
            </a:r>
          </a:p>
          <a:p>
            <a:pPr marL="1644650" lvl="2" indent="-457200">
              <a:lnSpc>
                <a:spcPct val="90000"/>
              </a:lnSpc>
              <a:spcBef>
                <a:spcPct val="5000"/>
              </a:spcBef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</a:rPr>
              <a:t>可以完成更多的操作，而不仅仅局限于变量的初始化；另外还可创建多个构造函数（重载）。</a:t>
            </a:r>
          </a:p>
          <a:p>
            <a:pPr marL="1644650" lvl="2" indent="-457200">
              <a:lnSpc>
                <a:spcPct val="90000"/>
              </a:lnSpc>
              <a:spcBef>
                <a:spcPct val="5000"/>
              </a:spcBef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</a:rPr>
              <a:t>构造函数只能在创建类对象时由系统隐含调用，而不能直接引用</a:t>
            </a:r>
            <a:r>
              <a:rPr lang="en-US" altLang="zh-CN" sz="1600">
                <a:solidFill>
                  <a:schemeClr val="bg1"/>
                </a:solidFill>
              </a:rPr>
              <a:t>; </a:t>
            </a:r>
            <a:r>
              <a:rPr lang="zh-CN" altLang="en-US" sz="1600">
                <a:solidFill>
                  <a:schemeClr val="bg1"/>
                </a:solidFill>
              </a:rPr>
              <a:t>类对象创建时，利用运算符 </a:t>
            </a:r>
            <a:r>
              <a:rPr lang="en-US" altLang="zh-CN" sz="1600">
                <a:solidFill>
                  <a:schemeClr val="bg1"/>
                </a:solidFill>
              </a:rPr>
              <a:t>new </a:t>
            </a:r>
            <a:r>
              <a:rPr lang="zh-CN" altLang="en-US" sz="1600">
                <a:solidFill>
                  <a:schemeClr val="bg1"/>
                </a:solidFill>
              </a:rPr>
              <a:t>在内存中开辟专用空间，存放指定的类的实例（即对象），这时会自动执行类的构造函数，初始化新对象的成员变量。</a:t>
            </a:r>
          </a:p>
          <a:p>
            <a:pPr marL="1644650" lvl="2" indent="-457200">
              <a:lnSpc>
                <a:spcPct val="90000"/>
              </a:lnSpc>
              <a:spcBef>
                <a:spcPct val="5000"/>
              </a:spcBef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</a:rPr>
              <a:t>例如：</a:t>
            </a:r>
            <a:r>
              <a:rPr lang="en-US" altLang="zh-CN" sz="1600">
                <a:solidFill>
                  <a:schemeClr val="bg1"/>
                </a:solidFill>
              </a:rPr>
              <a:t>abc  newInstance = new abc(….);</a:t>
            </a:r>
          </a:p>
          <a:p>
            <a:pPr marL="1644650" lvl="2" indent="-457200">
              <a:lnSpc>
                <a:spcPct val="90000"/>
              </a:lnSpc>
              <a:spcBef>
                <a:spcPct val="5000"/>
              </a:spcBef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</a:rPr>
              <a:t>子类没有定义构造函数时，自动继承父类不含参数的构造函数，并在创建新子类对象时自动执行。</a:t>
            </a:r>
          </a:p>
          <a:p>
            <a:pPr marL="1644650" lvl="2" indent="-457200">
              <a:lnSpc>
                <a:spcPct val="90000"/>
              </a:lnSpc>
              <a:spcBef>
                <a:spcPct val="5000"/>
              </a:spcBef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</a:rPr>
              <a:t>子类有自己的构造函数时，创建新子类对象时也要先执行父类不含参数的构造函数，再执行自己的构造函数。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E8FC10EC-A291-8C0F-F0FB-A60E8FEAD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第二讲 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语言基础与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OOP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思想</a:t>
            </a:r>
          </a:p>
        </p:txBody>
      </p:sp>
      <p:sp>
        <p:nvSpPr>
          <p:cNvPr id="353284" name="Text Box 4">
            <a:extLst>
              <a:ext uri="{FF2B5EF4-FFF2-40B4-BE49-F238E27FC236}">
                <a16:creationId xmlns:a16="http://schemas.microsoft.com/office/drawing/2014/main" id="{D462ABDF-D463-2A1F-DDA9-32A006E95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089150"/>
            <a:ext cx="74676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0000" tIns="0" rIns="18000" bIns="0">
            <a:spAutoFit/>
          </a:bodyPr>
          <a:lstStyle/>
          <a:p>
            <a:pPr>
              <a:defRPr/>
            </a:pPr>
            <a:r>
              <a:rPr kumimoji="1" lang="en-US" altLang="zh-CN" sz="2000">
                <a:ea typeface="黑体" panose="02010609060101010101" pitchFamily="49" charset="-122"/>
              </a:rPr>
              <a:t>class Rock {</a:t>
            </a:r>
          </a:p>
          <a:p>
            <a:pPr>
              <a:defRPr/>
            </a:pPr>
            <a:r>
              <a:rPr kumimoji="1" lang="en-US" altLang="zh-CN" sz="2000">
                <a:ea typeface="黑体" panose="02010609060101010101" pitchFamily="49" charset="-122"/>
              </a:rPr>
              <a:t>	Rock(int i) {	</a:t>
            </a:r>
            <a:r>
              <a:rPr kumimoji="1" lang="en-US" altLang="zh-CN" sz="2000" b="1">
                <a:solidFill>
                  <a:srgbClr val="0033CC"/>
                </a:solidFill>
                <a:ea typeface="黑体" panose="02010609060101010101" pitchFamily="49" charset="-122"/>
              </a:rPr>
              <a:t>// constructor</a:t>
            </a:r>
          </a:p>
          <a:p>
            <a:pPr>
              <a:defRPr/>
            </a:pPr>
            <a:r>
              <a:rPr kumimoji="1" lang="en-US" altLang="zh-CN" sz="2000">
                <a:ea typeface="黑体" panose="02010609060101010101" pitchFamily="49" charset="-122"/>
              </a:rPr>
              <a:t>	System.out.println("Creating Rock number " + i);</a:t>
            </a:r>
          </a:p>
          <a:p>
            <a:pPr>
              <a:defRPr/>
            </a:pPr>
            <a:r>
              <a:rPr kumimoji="1" lang="en-US" altLang="zh-CN" sz="2000">
                <a:ea typeface="黑体" panose="02010609060101010101" pitchFamily="49" charset="-122"/>
              </a:rPr>
              <a:t>	}</a:t>
            </a:r>
          </a:p>
          <a:p>
            <a:pPr>
              <a:defRPr/>
            </a:pPr>
            <a:r>
              <a:rPr kumimoji="1" lang="en-US" altLang="zh-CN" sz="2000">
                <a:ea typeface="黑体" panose="02010609060101010101" pitchFamily="49" charset="-122"/>
              </a:rPr>
              <a:t>}</a:t>
            </a:r>
          </a:p>
          <a:p>
            <a:pPr>
              <a:defRPr/>
            </a:pPr>
            <a:endParaRPr kumimoji="1" lang="en-US" altLang="zh-CN" sz="2000">
              <a:ea typeface="黑体" panose="02010609060101010101" pitchFamily="49" charset="-122"/>
            </a:endParaRPr>
          </a:p>
          <a:p>
            <a:pPr>
              <a:defRPr/>
            </a:pPr>
            <a:r>
              <a:rPr kumimoji="1" lang="en-US" altLang="zh-CN" sz="2000">
                <a:ea typeface="黑体" panose="02010609060101010101" pitchFamily="49" charset="-122"/>
              </a:rPr>
              <a:t>public class SimpleConstructor {</a:t>
            </a:r>
          </a:p>
          <a:p>
            <a:pPr>
              <a:defRPr/>
            </a:pPr>
            <a:r>
              <a:rPr kumimoji="1" lang="en-US" altLang="zh-CN" sz="2000">
                <a:ea typeface="黑体" panose="02010609060101010101" pitchFamily="49" charset="-122"/>
              </a:rPr>
              <a:t>	public static void main(String[] args) {</a:t>
            </a:r>
          </a:p>
          <a:p>
            <a:pPr>
              <a:defRPr/>
            </a:pPr>
            <a:r>
              <a:rPr kumimoji="1" lang="en-US" altLang="zh-CN" sz="2000">
                <a:ea typeface="黑体" panose="02010609060101010101" pitchFamily="49" charset="-122"/>
              </a:rPr>
              <a:t>		for(int i = 0; i &lt; 10; i++)</a:t>
            </a:r>
          </a:p>
          <a:p>
            <a:pPr>
              <a:defRPr/>
            </a:pPr>
            <a:r>
              <a:rPr kumimoji="1" lang="en-US" altLang="zh-CN" sz="2000">
                <a:ea typeface="黑体" panose="02010609060101010101" pitchFamily="49" charset="-122"/>
              </a:rPr>
              <a:t>			new Rock(i); </a:t>
            </a:r>
            <a:r>
              <a:rPr kumimoji="1" lang="en-US" altLang="zh-CN" sz="2000" b="1">
                <a:solidFill>
                  <a:srgbClr val="0033CC"/>
                </a:solidFill>
                <a:ea typeface="黑体" panose="02010609060101010101" pitchFamily="49" charset="-122"/>
              </a:rPr>
              <a:t>//create instance</a:t>
            </a:r>
          </a:p>
          <a:p>
            <a:pPr>
              <a:defRPr/>
            </a:pPr>
            <a:r>
              <a:rPr kumimoji="1" lang="en-US" altLang="zh-CN" sz="2000">
                <a:ea typeface="黑体" panose="02010609060101010101" pitchFamily="49" charset="-122"/>
              </a:rPr>
              <a:t>	}</a:t>
            </a:r>
          </a:p>
          <a:p>
            <a:pPr>
              <a:defRPr/>
            </a:pPr>
            <a:r>
              <a:rPr kumimoji="1" lang="en-US" altLang="zh-CN" sz="2000">
                <a:ea typeface="黑体" panose="02010609060101010101" pitchFamily="49" charset="-122"/>
              </a:rPr>
              <a:t>}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3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3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3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3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3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3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3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3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3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3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3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3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3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3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3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3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3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32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32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32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32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2" grpId="0" uiExpand="1" build="p"/>
      <p:bldP spid="35328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灯片编号占位符 3">
            <a:extLst>
              <a:ext uri="{FF2B5EF4-FFF2-40B4-BE49-F238E27FC236}">
                <a16:creationId xmlns:a16="http://schemas.microsoft.com/office/drawing/2014/main" id="{921714D9-1D14-C2AE-1F67-8AD43A9178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95241A46-AECB-4900-A0BE-41768607B607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55330" name="Rectangle 2">
            <a:extLst>
              <a:ext uri="{FF2B5EF4-FFF2-40B4-BE49-F238E27FC236}">
                <a16:creationId xmlns:a16="http://schemas.microsoft.com/office/drawing/2014/main" id="{21A08B8A-47BC-89CF-9E2E-326F61FC9E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4276725"/>
          </a:xfrm>
        </p:spPr>
        <p:txBody>
          <a:bodyPr/>
          <a:lstStyle/>
          <a:p>
            <a:pPr marL="609600" indent="-609600">
              <a:buClr>
                <a:schemeClr val="bg1"/>
              </a:buClr>
              <a:buFontTx/>
              <a:buAutoNum type="arabicPeriod" startAt="5"/>
              <a:tabLst>
                <a:tab pos="627063" algn="l"/>
                <a:tab pos="809625" algn="l"/>
              </a:tabLst>
            </a:pPr>
            <a:r>
              <a:rPr lang="en-US" altLang="zh-CN" sz="2400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sz="2400">
                <a:solidFill>
                  <a:schemeClr val="bg1"/>
                </a:solidFill>
                <a:ea typeface="华文行楷" panose="02010800040101010101" pitchFamily="2" charset="-122"/>
              </a:rPr>
              <a:t>中面向对象编程</a:t>
            </a:r>
            <a:endParaRPr lang="zh-CN" altLang="en-US" sz="2400">
              <a:solidFill>
                <a:schemeClr val="bg1"/>
              </a:solidFill>
            </a:endParaRPr>
          </a:p>
          <a:p>
            <a:pPr marL="804863" lvl="1" indent="-5334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  <a:ea typeface="华文行楷" panose="02010800040101010101" pitchFamily="2" charset="-122"/>
              </a:rPr>
              <a:t>构造函数（</a:t>
            </a:r>
            <a:r>
              <a:rPr lang="en-US" altLang="zh-CN" sz="2000">
                <a:solidFill>
                  <a:schemeClr val="bg1"/>
                </a:solidFill>
              </a:rPr>
              <a:t>constructor</a:t>
            </a:r>
            <a:r>
              <a:rPr lang="zh-CN" altLang="en-US" sz="2000">
                <a:solidFill>
                  <a:schemeClr val="bg1"/>
                </a:solidFill>
                <a:ea typeface="华文行楷" panose="02010800040101010101" pitchFamily="2" charset="-122"/>
              </a:rPr>
              <a:t>）：</a:t>
            </a:r>
          </a:p>
          <a:p>
            <a:pPr marL="1644650" lvl="2" indent="-457200"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构造函数的调用顺序：</a:t>
            </a:r>
          </a:p>
          <a:p>
            <a:pPr marL="1644650" lvl="2" indent="-4572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1800">
                <a:solidFill>
                  <a:schemeClr val="bg1"/>
                </a:solidFill>
              </a:rPr>
              <a:t>按继承顺序依次调用父类的不含参数的构造函数，直到到达本子类</a:t>
            </a:r>
            <a:r>
              <a:rPr lang="en-US" altLang="en-US" sz="1800">
                <a:solidFill>
                  <a:schemeClr val="bg1"/>
                </a:solidFill>
              </a:rPr>
              <a:t>；</a:t>
            </a:r>
          </a:p>
          <a:p>
            <a:pPr marL="1644650" lvl="2" indent="-4572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1800">
                <a:solidFill>
                  <a:schemeClr val="bg1"/>
                </a:solidFill>
              </a:rPr>
              <a:t>依次执行本子类成员对象的构造函数；</a:t>
            </a:r>
          </a:p>
          <a:p>
            <a:pPr marL="1644650" lvl="2" indent="-4572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1800">
                <a:solidFill>
                  <a:schemeClr val="bg1"/>
                </a:solidFill>
              </a:rPr>
              <a:t>最后，执行本子类的构造函数。</a:t>
            </a:r>
            <a:r>
              <a:rPr lang="zh-CN" altLang="en-US" sz="1800">
                <a:solidFill>
                  <a:srgbClr val="FF0066"/>
                </a:solidFill>
              </a:rPr>
              <a:t>例如</a:t>
            </a:r>
            <a:r>
              <a:rPr lang="en-US" altLang="zh-CN" sz="1800">
                <a:solidFill>
                  <a:srgbClr val="FF0066"/>
                </a:solidFill>
              </a:rPr>
              <a:t>——</a:t>
            </a:r>
          </a:p>
          <a:p>
            <a:pPr marL="1644650" lvl="2" indent="-457200"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子类的构造函数定义中，如要调用父类的含参数的构造函数，需用</a:t>
            </a:r>
            <a:r>
              <a:rPr lang="en-US" altLang="zh-CN" sz="2000">
                <a:solidFill>
                  <a:schemeClr val="bg1"/>
                </a:solidFill>
              </a:rPr>
              <a:t>super</a:t>
            </a:r>
            <a:r>
              <a:rPr lang="zh-CN" altLang="en-US" sz="2000">
                <a:solidFill>
                  <a:schemeClr val="bg1"/>
                </a:solidFill>
              </a:rPr>
              <a:t>关键字，且该调用语句必须是子类构造函数的第一个可执行语句。</a:t>
            </a:r>
          </a:p>
          <a:p>
            <a:pPr marL="1644650" lvl="2" indent="-457200"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一构造函数可利用</a:t>
            </a:r>
            <a:r>
              <a:rPr lang="en-US" altLang="zh-CN" sz="2000">
                <a:solidFill>
                  <a:schemeClr val="bg1"/>
                </a:solidFill>
              </a:rPr>
              <a:t>this</a:t>
            </a:r>
            <a:r>
              <a:rPr lang="zh-CN" altLang="en-US" sz="2000">
                <a:solidFill>
                  <a:schemeClr val="bg1"/>
                </a:solidFill>
              </a:rPr>
              <a:t>调用本类其他的构造函数，此时</a:t>
            </a:r>
            <a:r>
              <a:rPr lang="en-US" altLang="zh-CN" sz="2000">
                <a:solidFill>
                  <a:schemeClr val="bg1"/>
                </a:solidFill>
              </a:rPr>
              <a:t>this</a:t>
            </a:r>
            <a:r>
              <a:rPr lang="zh-CN" altLang="en-US" sz="2000">
                <a:solidFill>
                  <a:schemeClr val="bg1"/>
                </a:solidFill>
              </a:rPr>
              <a:t>应是第一个可执行语句。</a:t>
            </a: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2D9F3594-BEDA-4946-3276-8B6492CA0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第二讲 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语言基础与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OOP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思想</a:t>
            </a:r>
          </a:p>
        </p:txBody>
      </p:sp>
      <p:grpSp>
        <p:nvGrpSpPr>
          <p:cNvPr id="355335" name="Group 7">
            <a:extLst>
              <a:ext uri="{FF2B5EF4-FFF2-40B4-BE49-F238E27FC236}">
                <a16:creationId xmlns:a16="http://schemas.microsoft.com/office/drawing/2014/main" id="{2EAE8730-B862-435D-672A-D6F5ACB2375E}"/>
              </a:ext>
            </a:extLst>
          </p:cNvPr>
          <p:cNvGrpSpPr>
            <a:grpSpLocks/>
          </p:cNvGrpSpPr>
          <p:nvPr/>
        </p:nvGrpSpPr>
        <p:grpSpPr bwMode="auto">
          <a:xfrm>
            <a:off x="1041400" y="1125538"/>
            <a:ext cx="7491413" cy="4824412"/>
            <a:chOff x="657" y="663"/>
            <a:chExt cx="4719" cy="3039"/>
          </a:xfrm>
        </p:grpSpPr>
        <p:sp>
          <p:nvSpPr>
            <p:cNvPr id="355333" name="Text Box 5">
              <a:extLst>
                <a:ext uri="{FF2B5EF4-FFF2-40B4-BE49-F238E27FC236}">
                  <a16:creationId xmlns:a16="http://schemas.microsoft.com/office/drawing/2014/main" id="{07D72047-5A74-82C1-CA3A-3B27085B43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663"/>
              <a:ext cx="4704" cy="24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prstShdw prst="shdw18" dist="17961" dir="135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lIns="90000" tIns="0" rIns="18000" bIns="0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kumimoji="1" lang="en-US" altLang="zh-CN" sz="1800">
                  <a:ea typeface="黑体" panose="02010609060101010101" pitchFamily="49" charset="-122"/>
                </a:rPr>
                <a:t>class Bread {   </a:t>
              </a:r>
              <a:r>
                <a:rPr kumimoji="1" lang="en-US" altLang="zh-CN" sz="1800" b="1">
                  <a:solidFill>
                    <a:srgbClr val="3366FF"/>
                  </a:solidFill>
                  <a:ea typeface="黑体" panose="02010609060101010101" pitchFamily="49" charset="-122"/>
                </a:rPr>
                <a:t>Bread(){… …}</a:t>
              </a:r>
              <a:r>
                <a:rPr kumimoji="1" lang="en-US" altLang="zh-CN" sz="1800">
                  <a:ea typeface="黑体" panose="02010609060101010101" pitchFamily="49" charset="-122"/>
                </a:rPr>
                <a:t>  }</a:t>
              </a:r>
            </a:p>
            <a:p>
              <a:pPr>
                <a:lnSpc>
                  <a:spcPct val="90000"/>
                </a:lnSpc>
                <a:defRPr/>
              </a:pPr>
              <a:r>
                <a:rPr kumimoji="1" lang="en-US" altLang="zh-CN" sz="1800">
                  <a:ea typeface="黑体" panose="02010609060101010101" pitchFamily="49" charset="-122"/>
                </a:rPr>
                <a:t>class Cheese {   </a:t>
              </a:r>
              <a:r>
                <a:rPr kumimoji="1" lang="en-US" altLang="zh-CN" sz="1800" b="1">
                  <a:solidFill>
                    <a:srgbClr val="3366FF"/>
                  </a:solidFill>
                  <a:ea typeface="黑体" panose="02010609060101010101" pitchFamily="49" charset="-122"/>
                </a:rPr>
                <a:t>Cheese(){… …}</a:t>
              </a:r>
              <a:r>
                <a:rPr kumimoji="1" lang="en-US" altLang="zh-CN" sz="1800">
                  <a:ea typeface="黑体" panose="02010609060101010101" pitchFamily="49" charset="-122"/>
                </a:rPr>
                <a:t>  }</a:t>
              </a:r>
            </a:p>
            <a:p>
              <a:pPr>
                <a:lnSpc>
                  <a:spcPct val="90000"/>
                </a:lnSpc>
                <a:defRPr/>
              </a:pPr>
              <a:r>
                <a:rPr kumimoji="1" lang="en-US" altLang="zh-CN" sz="1800">
                  <a:ea typeface="黑体" panose="02010609060101010101" pitchFamily="49" charset="-122"/>
                </a:rPr>
                <a:t>class Lettuce {   </a:t>
              </a:r>
              <a:r>
                <a:rPr kumimoji="1" lang="en-US" altLang="zh-CN" sz="1800" b="1">
                  <a:solidFill>
                    <a:srgbClr val="3366FF"/>
                  </a:solidFill>
                  <a:ea typeface="黑体" panose="02010609060101010101" pitchFamily="49" charset="-122"/>
                </a:rPr>
                <a:t>Lettuce(){… …}</a:t>
              </a:r>
              <a:r>
                <a:rPr kumimoji="1" lang="en-US" altLang="zh-CN" sz="1800">
                  <a:ea typeface="黑体" panose="02010609060101010101" pitchFamily="49" charset="-122"/>
                </a:rPr>
                <a:t>  }</a:t>
              </a:r>
            </a:p>
            <a:p>
              <a:pPr>
                <a:lnSpc>
                  <a:spcPct val="90000"/>
                </a:lnSpc>
                <a:defRPr/>
              </a:pPr>
              <a:r>
                <a:rPr kumimoji="1" lang="en-US" altLang="zh-CN" sz="1800">
                  <a:ea typeface="黑体" panose="02010609060101010101" pitchFamily="49" charset="-122"/>
                </a:rPr>
                <a:t>class Meal {   </a:t>
              </a:r>
              <a:r>
                <a:rPr kumimoji="1" lang="en-US" altLang="zh-CN" sz="1800" b="1">
                  <a:solidFill>
                    <a:srgbClr val="3366FF"/>
                  </a:solidFill>
                  <a:ea typeface="黑体" panose="02010609060101010101" pitchFamily="49" charset="-122"/>
                </a:rPr>
                <a:t>Meal(){… …}</a:t>
              </a:r>
              <a:r>
                <a:rPr kumimoji="1" lang="en-US" altLang="zh-CN" sz="1800">
                  <a:ea typeface="黑体" panose="02010609060101010101" pitchFamily="49" charset="-122"/>
                </a:rPr>
                <a:t>  }</a:t>
              </a:r>
            </a:p>
            <a:p>
              <a:pPr>
                <a:lnSpc>
                  <a:spcPct val="90000"/>
                </a:lnSpc>
                <a:defRPr/>
              </a:pPr>
              <a:r>
                <a:rPr kumimoji="1" lang="en-US" altLang="zh-CN" sz="1800">
                  <a:ea typeface="黑体" panose="02010609060101010101" pitchFamily="49" charset="-122"/>
                </a:rPr>
                <a:t>class Lunch</a:t>
              </a:r>
              <a:r>
                <a:rPr kumimoji="1" lang="en-US" altLang="zh-CN" sz="1800" b="1">
                  <a:ea typeface="黑体" panose="02010609060101010101" pitchFamily="49" charset="-122"/>
                </a:rPr>
                <a:t> </a:t>
              </a:r>
              <a:r>
                <a:rPr kumimoji="1" lang="en-US" altLang="zh-CN" sz="1800" b="1">
                  <a:solidFill>
                    <a:schemeClr val="accent2"/>
                  </a:solidFill>
                  <a:ea typeface="黑体" panose="02010609060101010101" pitchFamily="49" charset="-122"/>
                </a:rPr>
                <a:t>extends</a:t>
              </a:r>
              <a:r>
                <a:rPr kumimoji="1" lang="en-US" altLang="zh-CN" sz="1800" b="1">
                  <a:ea typeface="黑体" panose="02010609060101010101" pitchFamily="49" charset="-122"/>
                </a:rPr>
                <a:t> </a:t>
              </a:r>
              <a:r>
                <a:rPr kumimoji="1" lang="en-US" altLang="zh-CN" sz="1800">
                  <a:ea typeface="黑体" panose="02010609060101010101" pitchFamily="49" charset="-122"/>
                </a:rPr>
                <a:t>Meal {   </a:t>
              </a:r>
              <a:r>
                <a:rPr kumimoji="1" lang="en-US" altLang="zh-CN" sz="1800" b="1">
                  <a:solidFill>
                    <a:srgbClr val="3366FF"/>
                  </a:solidFill>
                  <a:ea typeface="黑体" panose="02010609060101010101" pitchFamily="49" charset="-122"/>
                </a:rPr>
                <a:t>Lunch(){… …}</a:t>
              </a:r>
              <a:r>
                <a:rPr kumimoji="1" lang="en-US" altLang="zh-CN" sz="1800">
                  <a:ea typeface="黑体" panose="02010609060101010101" pitchFamily="49" charset="-122"/>
                </a:rPr>
                <a:t>  }</a:t>
              </a:r>
            </a:p>
            <a:p>
              <a:pPr>
                <a:lnSpc>
                  <a:spcPct val="90000"/>
                </a:lnSpc>
                <a:defRPr/>
              </a:pPr>
              <a:r>
                <a:rPr kumimoji="1" lang="en-US" altLang="zh-CN" sz="1800">
                  <a:ea typeface="黑体" panose="02010609060101010101" pitchFamily="49" charset="-122"/>
                </a:rPr>
                <a:t>class PortableLunch </a:t>
              </a:r>
              <a:r>
                <a:rPr kumimoji="1" lang="en-US" altLang="zh-CN" sz="1800" b="1">
                  <a:solidFill>
                    <a:schemeClr val="accent2"/>
                  </a:solidFill>
                  <a:ea typeface="黑体" panose="02010609060101010101" pitchFamily="49" charset="-122"/>
                </a:rPr>
                <a:t>extends </a:t>
              </a:r>
              <a:r>
                <a:rPr kumimoji="1" lang="en-US" altLang="zh-CN" sz="1800">
                  <a:ea typeface="黑体" panose="02010609060101010101" pitchFamily="49" charset="-122"/>
                </a:rPr>
                <a:t>Lunch {   </a:t>
              </a:r>
            </a:p>
            <a:p>
              <a:pPr>
                <a:lnSpc>
                  <a:spcPct val="90000"/>
                </a:lnSpc>
                <a:defRPr/>
              </a:pPr>
              <a:r>
                <a:rPr kumimoji="1" lang="en-US" altLang="zh-CN" sz="1800">
                  <a:ea typeface="黑体" panose="02010609060101010101" pitchFamily="49" charset="-122"/>
                </a:rPr>
                <a:t>	</a:t>
              </a:r>
              <a:r>
                <a:rPr kumimoji="1" lang="en-US" altLang="zh-CN" sz="1800" b="1">
                  <a:solidFill>
                    <a:srgbClr val="3366FF"/>
                  </a:solidFill>
                  <a:ea typeface="黑体" panose="02010609060101010101" pitchFamily="49" charset="-122"/>
                </a:rPr>
                <a:t>PortableLunch(){…</a:t>
              </a:r>
              <a:r>
                <a:rPr kumimoji="1" lang="en-US" altLang="zh-CN" sz="1800">
                  <a:solidFill>
                    <a:srgbClr val="3366FF"/>
                  </a:solidFill>
                  <a:ea typeface="黑体" panose="02010609060101010101" pitchFamily="49" charset="-122"/>
                </a:rPr>
                <a:t> …}</a:t>
              </a:r>
              <a:r>
                <a:rPr kumimoji="1" lang="en-US" altLang="zh-CN" sz="1800">
                  <a:ea typeface="黑体" panose="02010609060101010101" pitchFamily="49" charset="-122"/>
                </a:rPr>
                <a:t>  }</a:t>
              </a:r>
            </a:p>
            <a:p>
              <a:pPr>
                <a:lnSpc>
                  <a:spcPct val="90000"/>
                </a:lnSpc>
                <a:defRPr/>
              </a:pPr>
              <a:r>
                <a:rPr kumimoji="1" lang="en-US" altLang="zh-CN" sz="1800">
                  <a:ea typeface="黑体" panose="02010609060101010101" pitchFamily="49" charset="-122"/>
                </a:rPr>
                <a:t>class Sandwich</a:t>
              </a:r>
              <a:r>
                <a:rPr kumimoji="1" lang="en-US" altLang="zh-CN" sz="1800" b="1">
                  <a:solidFill>
                    <a:schemeClr val="accent2"/>
                  </a:solidFill>
                  <a:ea typeface="黑体" panose="02010609060101010101" pitchFamily="49" charset="-122"/>
                </a:rPr>
                <a:t> extends</a:t>
              </a:r>
              <a:r>
                <a:rPr kumimoji="1" lang="en-US" altLang="zh-CN" sz="1800">
                  <a:ea typeface="黑体" panose="02010609060101010101" pitchFamily="49" charset="-122"/>
                </a:rPr>
                <a:t> PortableLunch {</a:t>
              </a:r>
            </a:p>
            <a:p>
              <a:pPr>
                <a:lnSpc>
                  <a:spcPct val="90000"/>
                </a:lnSpc>
                <a:defRPr/>
              </a:pPr>
              <a:r>
                <a:rPr kumimoji="1" lang="en-US" altLang="zh-CN" sz="1800">
                  <a:solidFill>
                    <a:schemeClr val="accent2"/>
                  </a:solidFill>
                  <a:ea typeface="黑体" panose="02010609060101010101" pitchFamily="49" charset="-122"/>
                </a:rPr>
                <a:t>	Bread b = new Bread();</a:t>
              </a:r>
            </a:p>
            <a:p>
              <a:pPr>
                <a:lnSpc>
                  <a:spcPct val="90000"/>
                </a:lnSpc>
                <a:defRPr/>
              </a:pPr>
              <a:r>
                <a:rPr kumimoji="1" lang="en-US" altLang="zh-CN" sz="1800">
                  <a:solidFill>
                    <a:schemeClr val="accent2"/>
                  </a:solidFill>
                  <a:ea typeface="黑体" panose="02010609060101010101" pitchFamily="49" charset="-122"/>
                </a:rPr>
                <a:t>	Cheese c = new Cheese();</a:t>
              </a:r>
            </a:p>
            <a:p>
              <a:pPr>
                <a:lnSpc>
                  <a:spcPct val="90000"/>
                </a:lnSpc>
                <a:defRPr/>
              </a:pPr>
              <a:r>
                <a:rPr kumimoji="1" lang="en-US" altLang="zh-CN" sz="1800">
                  <a:solidFill>
                    <a:schemeClr val="accent2"/>
                  </a:solidFill>
                  <a:ea typeface="黑体" panose="02010609060101010101" pitchFamily="49" charset="-122"/>
                </a:rPr>
                <a:t>	Lettuce l = new Lettuce();</a:t>
              </a:r>
            </a:p>
            <a:p>
              <a:pPr>
                <a:lnSpc>
                  <a:spcPct val="90000"/>
                </a:lnSpc>
                <a:defRPr/>
              </a:pPr>
              <a:r>
                <a:rPr kumimoji="1" lang="en-US" altLang="zh-CN" sz="1800">
                  <a:solidFill>
                    <a:srgbClr val="3366FF"/>
                  </a:solidFill>
                  <a:ea typeface="黑体" panose="02010609060101010101" pitchFamily="49" charset="-122"/>
                </a:rPr>
                <a:t>	</a:t>
              </a:r>
              <a:r>
                <a:rPr kumimoji="1" lang="en-US" altLang="zh-CN" sz="1800" b="1">
                  <a:solidFill>
                    <a:srgbClr val="3366FF"/>
                  </a:solidFill>
                  <a:ea typeface="黑体" panose="02010609060101010101" pitchFamily="49" charset="-122"/>
                </a:rPr>
                <a:t>Sandwich() {… ...}</a:t>
              </a:r>
            </a:p>
            <a:p>
              <a:pPr>
                <a:lnSpc>
                  <a:spcPct val="90000"/>
                </a:lnSpc>
                <a:defRPr/>
              </a:pPr>
              <a:r>
                <a:rPr kumimoji="1" lang="en-US" altLang="zh-CN" sz="1800">
                  <a:ea typeface="黑体" panose="02010609060101010101" pitchFamily="49" charset="-122"/>
                </a:rPr>
                <a:t>	public static void main(String[] args) {</a:t>
              </a:r>
            </a:p>
            <a:p>
              <a:pPr>
                <a:lnSpc>
                  <a:spcPct val="90000"/>
                </a:lnSpc>
                <a:defRPr/>
              </a:pPr>
              <a:r>
                <a:rPr kumimoji="1" lang="en-US" altLang="zh-CN" sz="1800">
                  <a:ea typeface="黑体" panose="02010609060101010101" pitchFamily="49" charset="-122"/>
                </a:rPr>
                <a:t>	new Sandwich();</a:t>
              </a:r>
            </a:p>
            <a:p>
              <a:pPr>
                <a:lnSpc>
                  <a:spcPct val="90000"/>
                </a:lnSpc>
                <a:defRPr/>
              </a:pPr>
              <a:r>
                <a:rPr kumimoji="1" lang="en-US" altLang="zh-CN" sz="1800">
                  <a:ea typeface="黑体" panose="02010609060101010101" pitchFamily="49" charset="-122"/>
                </a:rPr>
                <a:t>	}</a:t>
              </a:r>
            </a:p>
            <a:p>
              <a:pPr>
                <a:lnSpc>
                  <a:spcPct val="90000"/>
                </a:lnSpc>
                <a:defRPr/>
              </a:pPr>
              <a:r>
                <a:rPr kumimoji="1" lang="en-US" altLang="zh-CN" sz="1800">
                  <a:ea typeface="黑体" panose="02010609060101010101" pitchFamily="49" charset="-122"/>
                </a:rPr>
                <a:t>}</a:t>
              </a:r>
            </a:p>
          </p:txBody>
        </p:sp>
        <p:sp>
          <p:nvSpPr>
            <p:cNvPr id="38919" name="Text Box 6">
              <a:extLst>
                <a:ext uri="{FF2B5EF4-FFF2-40B4-BE49-F238E27FC236}">
                  <a16:creationId xmlns:a16="http://schemas.microsoft.com/office/drawing/2014/main" id="{7E9DE6CB-BA0F-96B3-6A4A-D44AE7FA2C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3184"/>
              <a:ext cx="4718" cy="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1" lang="en-US" altLang="zh-CN" sz="2400">
                  <a:solidFill>
                    <a:srgbClr val="FF0066"/>
                  </a:solidFill>
                  <a:latin typeface="Times New Roman" panose="02020603050405020304" pitchFamily="18" charset="0"/>
                </a:rPr>
                <a:t>Meal( ) →  Lunch( ) → PortableLunch( )</a:t>
              </a:r>
              <a:r>
                <a:rPr kumimoji="1" lang="en-US" altLang="zh-CN" sz="2400" b="0">
                  <a:solidFill>
                    <a:srgbClr val="0099FF"/>
                  </a:solidFill>
                  <a:latin typeface="Times New Roman" panose="02020603050405020304" pitchFamily="18" charset="0"/>
                </a:rPr>
                <a:t> </a:t>
              </a:r>
              <a:r>
                <a:rPr kumimoji="1" lang="en-US" altLang="zh-CN" sz="24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→ Bread( )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1" lang="en-US" altLang="zh-CN" sz="24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 → Cheese( ) → Lettuce( )</a:t>
              </a:r>
              <a:r>
                <a:rPr kumimoji="1" lang="en-US" altLang="zh-CN" sz="24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 </a:t>
              </a:r>
              <a:r>
                <a:rPr kumimoji="1" lang="en-US" altLang="zh-CN" sz="2400">
                  <a:solidFill>
                    <a:schemeClr val="tx2"/>
                  </a:solidFill>
                  <a:latin typeface="Times New Roman" panose="02020603050405020304" pitchFamily="18" charset="0"/>
                </a:rPr>
                <a:t>→ Sandwich( )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5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5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5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5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5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5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5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5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53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53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53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53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0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灯片编号占位符 3">
            <a:extLst>
              <a:ext uri="{FF2B5EF4-FFF2-40B4-BE49-F238E27FC236}">
                <a16:creationId xmlns:a16="http://schemas.microsoft.com/office/drawing/2014/main" id="{DC55DCDA-895D-EA03-4156-5891771CC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8432FDD7-5D27-46C1-AA59-8F4A1885CF17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57378" name="Rectangle 2">
            <a:extLst>
              <a:ext uri="{FF2B5EF4-FFF2-40B4-BE49-F238E27FC236}">
                <a16:creationId xmlns:a16="http://schemas.microsoft.com/office/drawing/2014/main" id="{E3A43844-7BEE-F663-5ED2-DE54BD360E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4276725"/>
          </a:xfrm>
        </p:spPr>
        <p:txBody>
          <a:bodyPr/>
          <a:lstStyle/>
          <a:p>
            <a:pPr marL="609600" indent="-609600">
              <a:buClr>
                <a:schemeClr val="bg1"/>
              </a:buClr>
              <a:buFontTx/>
              <a:buAutoNum type="arabicPeriod" startAt="5"/>
              <a:tabLst>
                <a:tab pos="627063" algn="l"/>
                <a:tab pos="809625" algn="l"/>
              </a:tabLst>
            </a:pPr>
            <a:r>
              <a:rPr lang="en-US" altLang="zh-CN" sz="2400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sz="2400">
                <a:solidFill>
                  <a:schemeClr val="bg1"/>
                </a:solidFill>
                <a:ea typeface="华文行楷" panose="02010800040101010101" pitchFamily="2" charset="-122"/>
              </a:rPr>
              <a:t>中面向对象编程</a:t>
            </a:r>
            <a:endParaRPr lang="zh-CN" altLang="en-US" sz="2400">
              <a:solidFill>
                <a:schemeClr val="bg1"/>
              </a:solidFill>
            </a:endParaRPr>
          </a:p>
          <a:p>
            <a:pPr marL="804863" lvl="1" indent="-5334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静态初始化器</a:t>
            </a:r>
            <a:r>
              <a:rPr lang="zh-CN" altLang="en-US" sz="2000">
                <a:solidFill>
                  <a:schemeClr val="bg1"/>
                </a:solidFill>
                <a:ea typeface="华文行楷" panose="02010800040101010101" pitchFamily="2" charset="-122"/>
              </a:rPr>
              <a:t>：</a:t>
            </a:r>
          </a:p>
          <a:p>
            <a:pPr marL="1644650" lvl="2" indent="-457200">
              <a:lnSpc>
                <a:spcPct val="90000"/>
              </a:lnSpc>
              <a:spcBef>
                <a:spcPct val="5000"/>
              </a:spcBef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1800">
                <a:solidFill>
                  <a:schemeClr val="bg1"/>
                </a:solidFill>
              </a:rPr>
              <a:t>静态数据成员、复杂数据成员的初始化可在静态初始化器中完成。</a:t>
            </a:r>
          </a:p>
          <a:p>
            <a:pPr marL="1644650" lvl="2" indent="-457200">
              <a:lnSpc>
                <a:spcPct val="90000"/>
              </a:lnSpc>
              <a:spcBef>
                <a:spcPct val="5000"/>
              </a:spcBef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1800">
                <a:solidFill>
                  <a:schemeClr val="bg1"/>
                </a:solidFill>
              </a:rPr>
              <a:t>静态初始化器中的语句在类加载内存时执行，这种初始化操作要比构造函数执行得更早。</a:t>
            </a:r>
          </a:p>
          <a:p>
            <a:pPr marL="1644650" lvl="2" indent="-457200">
              <a:lnSpc>
                <a:spcPct val="90000"/>
              </a:lnSpc>
              <a:spcBef>
                <a:spcPct val="5000"/>
              </a:spcBef>
              <a:tabLst>
                <a:tab pos="627063" algn="l"/>
                <a:tab pos="809625" algn="l"/>
              </a:tabLst>
            </a:pPr>
            <a:r>
              <a:rPr lang="zh-CN" altLang="en-US" sz="1800">
                <a:solidFill>
                  <a:schemeClr val="bg1"/>
                </a:solidFill>
              </a:rPr>
              <a:t>例如：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chemeClr val="bg1"/>
                </a:solidFill>
              </a:rPr>
              <a:t>static {a=10;  b=a+3;c=a+b; ……}</a:t>
            </a:r>
            <a:endParaRPr lang="en-US" altLang="zh-CN" sz="1800">
              <a:solidFill>
                <a:schemeClr val="bg1"/>
              </a:solidFill>
            </a:endParaRPr>
          </a:p>
          <a:p>
            <a:pPr marL="804863" lvl="1" indent="-5334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垃圾回收机制</a:t>
            </a:r>
            <a:r>
              <a:rPr lang="zh-CN" altLang="en-US" sz="2000">
                <a:solidFill>
                  <a:schemeClr val="bg1"/>
                </a:solidFill>
                <a:ea typeface="华文行楷" panose="02010800040101010101" pitchFamily="2" charset="-122"/>
              </a:rPr>
              <a:t>：</a:t>
            </a:r>
          </a:p>
          <a:p>
            <a:pPr marL="1644650" lvl="2" indent="-457200">
              <a:lnSpc>
                <a:spcPct val="90000"/>
              </a:lnSpc>
              <a:spcBef>
                <a:spcPct val="5000"/>
              </a:spcBef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en-US" altLang="zh-CN" sz="1800">
                <a:solidFill>
                  <a:schemeClr val="bg1"/>
                </a:solidFill>
              </a:rPr>
              <a:t>Java</a:t>
            </a:r>
            <a:r>
              <a:rPr lang="zh-CN" altLang="en-US" sz="1800">
                <a:solidFill>
                  <a:schemeClr val="bg1"/>
                </a:solidFill>
              </a:rPr>
              <a:t>的垃圾回收机制：每个对象有自己的</a:t>
            </a:r>
            <a:r>
              <a:rPr lang="en-US" altLang="zh-CN" sz="1800">
                <a:solidFill>
                  <a:schemeClr val="bg1"/>
                </a:solidFill>
              </a:rPr>
              <a:t>REFERENCE</a:t>
            </a:r>
            <a:r>
              <a:rPr lang="zh-CN" altLang="en-US" sz="1800">
                <a:solidFill>
                  <a:schemeClr val="bg1"/>
                </a:solidFill>
              </a:rPr>
              <a:t>计数器</a:t>
            </a:r>
            <a:r>
              <a:rPr lang="en-US" altLang="zh-CN" sz="1800">
                <a:solidFill>
                  <a:schemeClr val="bg1"/>
                </a:solidFill>
              </a:rPr>
              <a:t>,</a:t>
            </a:r>
            <a:r>
              <a:rPr lang="zh-CN" altLang="en-US" sz="1800">
                <a:solidFill>
                  <a:schemeClr val="bg1"/>
                </a:solidFill>
              </a:rPr>
              <a:t>计数器减为零时对象丢失，系统在其后某个时刻自动回收不再可用的对象。</a:t>
            </a:r>
          </a:p>
          <a:p>
            <a:pPr marL="1644650" lvl="2" indent="-457200">
              <a:lnSpc>
                <a:spcPct val="90000"/>
              </a:lnSpc>
              <a:spcBef>
                <a:spcPct val="5000"/>
              </a:spcBef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endParaRPr lang="zh-CN" altLang="en-US" sz="1800">
              <a:solidFill>
                <a:schemeClr val="bg1"/>
              </a:solidFill>
            </a:endParaRPr>
          </a:p>
          <a:p>
            <a:pPr marL="1644650" lvl="2" indent="-457200">
              <a:lnSpc>
                <a:spcPct val="90000"/>
              </a:lnSpc>
              <a:spcBef>
                <a:spcPct val="5000"/>
              </a:spcBef>
              <a:tabLst>
                <a:tab pos="627063" algn="l"/>
                <a:tab pos="809625" algn="l"/>
              </a:tabLst>
            </a:pPr>
            <a:endParaRPr lang="en-US" altLang="zh-CN" sz="1800">
              <a:solidFill>
                <a:schemeClr val="bg1"/>
              </a:solidFill>
            </a:endParaRP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80FD5395-E2F6-714F-F5C1-51C141566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第二讲 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语言基础与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OOP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思想</a:t>
            </a:r>
          </a:p>
        </p:txBody>
      </p:sp>
      <p:sp>
        <p:nvSpPr>
          <p:cNvPr id="357381" name="Rectangle 5">
            <a:extLst>
              <a:ext uri="{FF2B5EF4-FFF2-40B4-BE49-F238E27FC236}">
                <a16:creationId xmlns:a16="http://schemas.microsoft.com/office/drawing/2014/main" id="{125A30C6-4FBE-1D3B-0156-043AA5103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8" y="1700213"/>
            <a:ext cx="7921625" cy="3616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zh-CN" altLang="zh-CN"/>
              <a:t>	</a:t>
            </a:r>
            <a:r>
              <a:rPr lang="zh-CN" altLang="zh-CN" sz="2000"/>
              <a:t>	</a:t>
            </a:r>
            <a:r>
              <a:rPr lang="zh-CN" altLang="zh-CN" sz="2000">
                <a:solidFill>
                  <a:schemeClr val="tx1"/>
                </a:solidFill>
              </a:rPr>
              <a:t>Rock R1=new Rock(1);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zh-CN" sz="2000">
                <a:solidFill>
                  <a:schemeClr val="tx1"/>
                </a:solidFill>
              </a:rPr>
              <a:t>		Rock R2=R1;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u"/>
            </a:pPr>
            <a:r>
              <a:rPr lang="zh-CN" altLang="zh-CN" sz="2000">
                <a:solidFill>
                  <a:schemeClr val="tx1"/>
                </a:solidFill>
              </a:rPr>
              <a:t>这时，内存中为Rock类创建了几个实例呢？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u"/>
            </a:pPr>
            <a:r>
              <a:rPr lang="zh-CN" altLang="zh-CN" sz="2000">
                <a:solidFill>
                  <a:schemeClr val="tx1"/>
                </a:solidFill>
              </a:rPr>
              <a:t>如果只有一个实例，那么这个实例有几个引用（reference）呢？</a:t>
            </a:r>
            <a:endParaRPr lang="zh-CN" altLang="en-US" sz="20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zh-CN" sz="2000">
                <a:solidFill>
                  <a:schemeClr val="tx1"/>
                </a:solidFill>
              </a:rPr>
              <a:t>	</a:t>
            </a:r>
            <a:endParaRPr lang="zh-CN" altLang="en-US" sz="20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zh-CN" sz="2000">
                <a:solidFill>
                  <a:schemeClr val="tx1"/>
                </a:solidFill>
              </a:rPr>
              <a:t>{	Rock R1=new Rock(1);  </a:t>
            </a:r>
            <a:r>
              <a:rPr lang="en-US" altLang="zh-CN" sz="2000">
                <a:solidFill>
                  <a:schemeClr val="tx1"/>
                </a:solidFill>
              </a:rPr>
              <a:t>	</a:t>
            </a:r>
            <a:r>
              <a:rPr lang="zh-CN" altLang="zh-CN" sz="2000">
                <a:solidFill>
                  <a:srgbClr val="0033CC"/>
                </a:solidFill>
              </a:rPr>
              <a:t>//</a:t>
            </a:r>
            <a:r>
              <a:rPr lang="zh-CN" altLang="en-US" sz="2000">
                <a:solidFill>
                  <a:srgbClr val="0033CC"/>
                </a:solidFill>
              </a:rPr>
              <a:t>计数为</a:t>
            </a:r>
            <a:r>
              <a:rPr lang="en-US" altLang="zh-CN" sz="2000">
                <a:solidFill>
                  <a:srgbClr val="CC0000"/>
                </a:solidFill>
              </a:rPr>
              <a:t>1</a:t>
            </a:r>
            <a:endParaRPr lang="zh-CN" altLang="zh-CN" sz="200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zh-CN" sz="2000">
                <a:solidFill>
                  <a:schemeClr val="tx1"/>
                </a:solidFill>
              </a:rPr>
              <a:t>		{	Rock R2=R1; </a:t>
            </a:r>
            <a:r>
              <a:rPr lang="en-US" altLang="zh-CN" sz="2000">
                <a:solidFill>
                  <a:schemeClr val="tx1"/>
                </a:solidFill>
              </a:rPr>
              <a:t>	</a:t>
            </a:r>
            <a:r>
              <a:rPr lang="zh-CN" altLang="zh-CN" sz="2000">
                <a:solidFill>
                  <a:srgbClr val="0033CC"/>
                </a:solidFill>
              </a:rPr>
              <a:t>//</a:t>
            </a:r>
            <a:r>
              <a:rPr lang="zh-CN" altLang="en-US" sz="2000">
                <a:solidFill>
                  <a:srgbClr val="0033CC"/>
                </a:solidFill>
              </a:rPr>
              <a:t>计数为</a:t>
            </a:r>
            <a:r>
              <a:rPr lang="en-US" altLang="zh-CN" sz="2000">
                <a:solidFill>
                  <a:srgbClr val="CC0000"/>
                </a:solidFill>
              </a:rPr>
              <a:t>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000">
                <a:solidFill>
                  <a:schemeClr val="tx1"/>
                </a:solidFill>
              </a:rPr>
              <a:t>			… …  } 		</a:t>
            </a:r>
            <a:r>
              <a:rPr lang="zh-CN" altLang="zh-CN" sz="2000">
                <a:solidFill>
                  <a:srgbClr val="0033CC"/>
                </a:solidFill>
              </a:rPr>
              <a:t>//</a:t>
            </a:r>
            <a:r>
              <a:rPr lang="zh-CN" altLang="en-US" sz="2000">
                <a:solidFill>
                  <a:srgbClr val="0033CC"/>
                </a:solidFill>
              </a:rPr>
              <a:t>计数为</a:t>
            </a:r>
            <a:r>
              <a:rPr lang="en-US" altLang="zh-CN" sz="2000">
                <a:solidFill>
                  <a:srgbClr val="CC0000"/>
                </a:solidFill>
              </a:rPr>
              <a:t>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000">
                <a:solidFill>
                  <a:schemeClr val="tx1"/>
                </a:solidFill>
              </a:rPr>
              <a:t>		… … }			</a:t>
            </a:r>
            <a:r>
              <a:rPr lang="zh-CN" altLang="zh-CN" sz="2000">
                <a:solidFill>
                  <a:srgbClr val="0033CC"/>
                </a:solidFill>
              </a:rPr>
              <a:t>//</a:t>
            </a:r>
            <a:r>
              <a:rPr lang="zh-CN" altLang="en-US" sz="2000">
                <a:solidFill>
                  <a:srgbClr val="0033CC"/>
                </a:solidFill>
              </a:rPr>
              <a:t>计数为</a:t>
            </a:r>
            <a:r>
              <a:rPr lang="en-US" altLang="zh-CN" sz="2000">
                <a:solidFill>
                  <a:srgbClr val="CC0000"/>
                </a:solidFill>
              </a:rPr>
              <a:t>0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7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7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7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7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7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7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7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7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7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7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7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7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7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7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7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7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7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7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7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8" grpId="0" uiExpand="1" build="p"/>
      <p:bldP spid="35738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灯片编号占位符 3">
            <a:extLst>
              <a:ext uri="{FF2B5EF4-FFF2-40B4-BE49-F238E27FC236}">
                <a16:creationId xmlns:a16="http://schemas.microsoft.com/office/drawing/2014/main" id="{480127AF-03CF-3242-55CC-790DF252B5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07665E4C-D022-4329-A4B2-2FB9CC3FDB8A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58402" name="Rectangle 2">
            <a:extLst>
              <a:ext uri="{FF2B5EF4-FFF2-40B4-BE49-F238E27FC236}">
                <a16:creationId xmlns:a16="http://schemas.microsoft.com/office/drawing/2014/main" id="{7D1ECC04-12CE-A5D6-820B-A64D97F4A3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986713" cy="4276725"/>
          </a:xfrm>
        </p:spPr>
        <p:txBody>
          <a:bodyPr/>
          <a:lstStyle/>
          <a:p>
            <a:pPr marL="609600" indent="-609600">
              <a:buClr>
                <a:schemeClr val="bg1"/>
              </a:buClr>
              <a:buFontTx/>
              <a:buAutoNum type="arabicPeriod" startAt="5"/>
              <a:tabLst>
                <a:tab pos="627063" algn="l"/>
                <a:tab pos="809625" algn="l"/>
              </a:tabLst>
            </a:pPr>
            <a:r>
              <a:rPr lang="en-US" altLang="zh-CN" sz="2400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sz="2400">
                <a:solidFill>
                  <a:schemeClr val="bg1"/>
                </a:solidFill>
                <a:ea typeface="华文行楷" panose="02010800040101010101" pitchFamily="2" charset="-122"/>
              </a:rPr>
              <a:t>中面向对象编程</a:t>
            </a:r>
            <a:endParaRPr lang="zh-CN" altLang="en-US" sz="2400">
              <a:solidFill>
                <a:schemeClr val="bg1"/>
              </a:solidFill>
            </a:endParaRPr>
          </a:p>
          <a:p>
            <a:pPr marL="804863" lvl="1" indent="-5334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内部类（</a:t>
            </a:r>
            <a:r>
              <a:rPr lang="en-US" altLang="zh-CN" sz="2000">
                <a:solidFill>
                  <a:schemeClr val="bg1"/>
                </a:solidFill>
              </a:rPr>
              <a:t>inner classes</a:t>
            </a:r>
            <a:r>
              <a:rPr lang="zh-CN" altLang="en-US" sz="2000">
                <a:solidFill>
                  <a:schemeClr val="bg1"/>
                </a:solidFill>
              </a:rPr>
              <a:t>）</a:t>
            </a:r>
            <a:r>
              <a:rPr lang="zh-CN" altLang="en-US" sz="2000">
                <a:solidFill>
                  <a:schemeClr val="bg1"/>
                </a:solidFill>
                <a:ea typeface="华文行楷" panose="02010800040101010101" pitchFamily="2" charset="-122"/>
              </a:rPr>
              <a:t>：</a:t>
            </a:r>
          </a:p>
          <a:p>
            <a:pPr marL="1644650" lvl="2" indent="-457200">
              <a:lnSpc>
                <a:spcPct val="90000"/>
              </a:lnSpc>
              <a:spcBef>
                <a:spcPct val="5000"/>
              </a:spcBef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en-US" altLang="zh-CN" sz="1800">
                <a:solidFill>
                  <a:schemeClr val="bg1"/>
                </a:solidFill>
              </a:rPr>
              <a:t>Java1.1</a:t>
            </a:r>
            <a:r>
              <a:rPr lang="zh-CN" altLang="en-US" sz="1800">
                <a:solidFill>
                  <a:schemeClr val="bg1"/>
                </a:solidFill>
              </a:rPr>
              <a:t>中允许在类体中定义新的类，称为</a:t>
            </a:r>
            <a:r>
              <a:rPr lang="en-US" altLang="zh-CN" sz="1800">
                <a:solidFill>
                  <a:schemeClr val="bg1"/>
                </a:solidFill>
              </a:rPr>
              <a:t>inner classes</a:t>
            </a:r>
            <a:r>
              <a:rPr lang="zh-CN" altLang="en-US" sz="1800">
                <a:solidFill>
                  <a:schemeClr val="bg1"/>
                </a:solidFill>
              </a:rPr>
              <a:t>。</a:t>
            </a:r>
          </a:p>
          <a:p>
            <a:pPr marL="1644650" lvl="2" indent="-457200">
              <a:lnSpc>
                <a:spcPct val="90000"/>
              </a:lnSpc>
              <a:spcBef>
                <a:spcPct val="5000"/>
              </a:spcBef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1800">
                <a:solidFill>
                  <a:schemeClr val="bg1"/>
                </a:solidFill>
              </a:rPr>
              <a:t>主要应用在事件驱动的控制结构中，如</a:t>
            </a:r>
            <a:r>
              <a:rPr lang="en-US" altLang="zh-CN" sz="1800">
                <a:solidFill>
                  <a:schemeClr val="bg1"/>
                </a:solidFill>
              </a:rPr>
              <a:t>Java1.1</a:t>
            </a:r>
            <a:r>
              <a:rPr lang="zh-CN" altLang="en-US" sz="1800">
                <a:solidFill>
                  <a:schemeClr val="bg1"/>
                </a:solidFill>
              </a:rPr>
              <a:t>的</a:t>
            </a:r>
            <a:r>
              <a:rPr lang="en-US" altLang="zh-CN" sz="1800">
                <a:solidFill>
                  <a:schemeClr val="bg1"/>
                </a:solidFill>
              </a:rPr>
              <a:t>GUI</a:t>
            </a:r>
            <a:r>
              <a:rPr lang="zh-CN" altLang="en-US" sz="1800">
                <a:solidFill>
                  <a:schemeClr val="bg1"/>
                </a:solidFill>
              </a:rPr>
              <a:t>应用。</a:t>
            </a:r>
          </a:p>
          <a:p>
            <a:pPr marL="1644650" lvl="2" indent="-457200">
              <a:lnSpc>
                <a:spcPct val="90000"/>
              </a:lnSpc>
              <a:spcBef>
                <a:spcPct val="5000"/>
              </a:spcBef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1800">
                <a:solidFill>
                  <a:schemeClr val="bg1"/>
                </a:solidFill>
              </a:rPr>
              <a:t>例如：</a:t>
            </a:r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D7E4CD52-295B-23D1-4777-13E28E366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第二讲 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语言基础与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OOP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思想</a:t>
            </a:r>
          </a:p>
        </p:txBody>
      </p:sp>
      <p:sp>
        <p:nvSpPr>
          <p:cNvPr id="358405" name="Text Box 5">
            <a:extLst>
              <a:ext uri="{FF2B5EF4-FFF2-40B4-BE49-F238E27FC236}">
                <a16:creationId xmlns:a16="http://schemas.microsoft.com/office/drawing/2014/main" id="{62FF37F7-614A-55B9-F53E-F0ED4905B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141663"/>
            <a:ext cx="3887787" cy="25638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kumimoji="1" lang="en-US" altLang="zh-CN" sz="2000"/>
              <a:t>public class Parcel {</a:t>
            </a:r>
          </a:p>
          <a:p>
            <a:pPr>
              <a:lnSpc>
                <a:spcPct val="90000"/>
              </a:lnSpc>
              <a:defRPr/>
            </a:pPr>
            <a:r>
              <a:rPr kumimoji="1" lang="en-US" altLang="zh-CN" sz="2000"/>
              <a:t> 	class Contents {</a:t>
            </a:r>
          </a:p>
          <a:p>
            <a:pPr>
              <a:lnSpc>
                <a:spcPct val="90000"/>
              </a:lnSpc>
              <a:defRPr/>
            </a:pPr>
            <a:r>
              <a:rPr kumimoji="1" lang="en-US" altLang="zh-CN" sz="2000"/>
              <a:t>     		 ……...</a:t>
            </a:r>
          </a:p>
          <a:p>
            <a:pPr>
              <a:lnSpc>
                <a:spcPct val="90000"/>
              </a:lnSpc>
              <a:defRPr/>
            </a:pPr>
            <a:r>
              <a:rPr kumimoji="1" lang="en-US" altLang="zh-CN" sz="2000"/>
              <a:t>  	}</a:t>
            </a:r>
          </a:p>
          <a:p>
            <a:pPr>
              <a:lnSpc>
                <a:spcPct val="90000"/>
              </a:lnSpc>
              <a:defRPr/>
            </a:pPr>
            <a:r>
              <a:rPr kumimoji="1" lang="en-US" altLang="zh-CN" sz="2000"/>
              <a:t>  	class Destination {</a:t>
            </a:r>
          </a:p>
          <a:p>
            <a:pPr>
              <a:lnSpc>
                <a:spcPct val="90000"/>
              </a:lnSpc>
              <a:defRPr/>
            </a:pPr>
            <a:r>
              <a:rPr kumimoji="1" lang="en-US" altLang="zh-CN" sz="2000"/>
              <a:t>      		………</a:t>
            </a:r>
          </a:p>
          <a:p>
            <a:pPr>
              <a:lnSpc>
                <a:spcPct val="90000"/>
              </a:lnSpc>
              <a:defRPr/>
            </a:pPr>
            <a:r>
              <a:rPr kumimoji="1" lang="en-US" altLang="zh-CN" sz="2000"/>
              <a:t>  	}</a:t>
            </a:r>
          </a:p>
          <a:p>
            <a:pPr>
              <a:lnSpc>
                <a:spcPct val="90000"/>
              </a:lnSpc>
              <a:defRPr/>
            </a:pPr>
            <a:r>
              <a:rPr kumimoji="1" lang="en-US" altLang="zh-CN" sz="2000"/>
              <a:t>  	……….</a:t>
            </a:r>
          </a:p>
          <a:p>
            <a:pPr>
              <a:lnSpc>
                <a:spcPct val="90000"/>
              </a:lnSpc>
              <a:defRPr/>
            </a:pPr>
            <a:r>
              <a:rPr kumimoji="1" lang="en-US" altLang="zh-CN" sz="2000"/>
              <a:t>}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8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8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58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2" grpId="0" uiExpand="1" build="p"/>
      <p:bldP spid="35840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灯片编号占位符 3">
            <a:extLst>
              <a:ext uri="{FF2B5EF4-FFF2-40B4-BE49-F238E27FC236}">
                <a16:creationId xmlns:a16="http://schemas.microsoft.com/office/drawing/2014/main" id="{6DBF9447-F761-06E1-C831-C4E42CDD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7A6C0EF4-E05A-4588-BD1C-B4E3B51A7C60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54306" name="Rectangle 2">
            <a:extLst>
              <a:ext uri="{FF2B5EF4-FFF2-40B4-BE49-F238E27FC236}">
                <a16:creationId xmlns:a16="http://schemas.microsoft.com/office/drawing/2014/main" id="{AE23FFD1-FEE2-3163-8533-0F30268D83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92275" y="2801938"/>
            <a:ext cx="5832475" cy="539750"/>
          </a:xfrm>
          <a:solidFill>
            <a:srgbClr val="FFFFFF"/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rgbClr val="0033CC"/>
              </a:buClr>
              <a:buFontTx/>
              <a:buAutoNum type="arabicPeriod"/>
              <a:tabLst>
                <a:tab pos="627063" algn="l"/>
                <a:tab pos="809625" algn="l"/>
              </a:tabLst>
            </a:pPr>
            <a:r>
              <a:rPr lang="en-US" altLang="zh-CN">
                <a:solidFill>
                  <a:schemeClr val="tx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>
                <a:solidFill>
                  <a:schemeClr val="tx1"/>
                </a:solidFill>
                <a:ea typeface="华文行楷" panose="02010800040101010101" pitchFamily="2" charset="-122"/>
              </a:rPr>
              <a:t>类库结构</a:t>
            </a:r>
          </a:p>
        </p:txBody>
      </p:sp>
      <p:sp>
        <p:nvSpPr>
          <p:cNvPr id="354307" name="Rectangle 3">
            <a:extLst>
              <a:ext uri="{FF2B5EF4-FFF2-40B4-BE49-F238E27FC236}">
                <a16:creationId xmlns:a16="http://schemas.microsoft.com/office/drawing/2014/main" id="{EA1F1965-CF31-3D75-7413-0961AED18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第三讲 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类库</a:t>
            </a:r>
          </a:p>
        </p:txBody>
      </p:sp>
      <p:sp>
        <p:nvSpPr>
          <p:cNvPr id="354308" name="Rectangle 4">
            <a:extLst>
              <a:ext uri="{FF2B5EF4-FFF2-40B4-BE49-F238E27FC236}">
                <a16:creationId xmlns:a16="http://schemas.microsoft.com/office/drawing/2014/main" id="{2627BE95-5BEB-3E82-D7C9-696990B11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3535363"/>
            <a:ext cx="5832475" cy="539750"/>
          </a:xfrm>
          <a:prstGeom prst="rect">
            <a:avLst/>
          </a:prstGeom>
          <a:solidFill>
            <a:srgbClr val="FFFFFF"/>
          </a:solidFill>
          <a:ln w="22225">
            <a:solidFill>
              <a:srgbClr val="FF0000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>
            <a:lvl1pPr marL="609600" indent="-6096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4863" indent="-5334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644650" indent="-4572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205038" indent="-3810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765425" indent="-381000">
              <a:spcBef>
                <a:spcPct val="20000"/>
              </a:spcBef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2226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6798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1370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5942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0033CC"/>
              </a:buClr>
              <a:buFontTx/>
              <a:buAutoNum type="arabicPeriod" startAt="2"/>
            </a:pPr>
            <a:r>
              <a:rPr lang="en-US" altLang="zh-CN">
                <a:solidFill>
                  <a:schemeClr val="tx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>
                <a:solidFill>
                  <a:schemeClr val="tx1"/>
                </a:solidFill>
                <a:ea typeface="华文行楷" panose="02010800040101010101" pitchFamily="2" charset="-122"/>
              </a:rPr>
              <a:t>语言基础类库</a:t>
            </a:r>
          </a:p>
        </p:txBody>
      </p:sp>
      <p:sp>
        <p:nvSpPr>
          <p:cNvPr id="354309" name="Rectangle 5">
            <a:extLst>
              <a:ext uri="{FF2B5EF4-FFF2-40B4-BE49-F238E27FC236}">
                <a16:creationId xmlns:a16="http://schemas.microsoft.com/office/drawing/2014/main" id="{16C08FE5-486B-3F92-8447-A84FFECCA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4329113"/>
            <a:ext cx="5832475" cy="539750"/>
          </a:xfrm>
          <a:prstGeom prst="rect">
            <a:avLst/>
          </a:prstGeom>
          <a:solidFill>
            <a:srgbClr val="FFFFFF"/>
          </a:solidFill>
          <a:ln w="22225">
            <a:solidFill>
              <a:srgbClr val="FF0000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>
            <a:lvl1pPr marL="609600" indent="-6096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4863" indent="-5334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644650" indent="-4572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205038" indent="-3810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765425" indent="-381000">
              <a:spcBef>
                <a:spcPct val="20000"/>
              </a:spcBef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2226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6798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1370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5942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0033CC"/>
              </a:buClr>
              <a:buFontTx/>
              <a:buAutoNum type="arabicPeriod" startAt="3"/>
            </a:pPr>
            <a:r>
              <a:rPr lang="en-US" altLang="zh-CN">
                <a:solidFill>
                  <a:schemeClr val="tx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>
                <a:solidFill>
                  <a:schemeClr val="tx1"/>
                </a:solidFill>
                <a:ea typeface="华文行楷" panose="02010800040101010101" pitchFamily="2" charset="-122"/>
              </a:rPr>
              <a:t>工具类库</a:t>
            </a:r>
          </a:p>
        </p:txBody>
      </p:sp>
      <p:sp>
        <p:nvSpPr>
          <p:cNvPr id="354312" name="Rectangle 8">
            <a:extLst>
              <a:ext uri="{FF2B5EF4-FFF2-40B4-BE49-F238E27FC236}">
                <a16:creationId xmlns:a16="http://schemas.microsoft.com/office/drawing/2014/main" id="{1AA8F641-5E1D-CD0F-3F5D-E1DE1FA8B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2097088"/>
            <a:ext cx="2736850" cy="5397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22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4863" indent="-5334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644650" indent="-4572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205038" indent="-3810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765425" indent="-381000">
              <a:spcBef>
                <a:spcPct val="20000"/>
              </a:spcBef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2226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6798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1370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5942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Clr>
                <a:srgbClr val="0033CC"/>
              </a:buClr>
              <a:buFontTx/>
              <a:buNone/>
            </a:pPr>
            <a:r>
              <a:rPr lang="zh-CN" altLang="en-US" sz="2800">
                <a:solidFill>
                  <a:srgbClr val="CC0000"/>
                </a:solidFill>
                <a:ea typeface="黑体" panose="02010609060101010101" pitchFamily="49" charset="-122"/>
              </a:rPr>
              <a:t>本讲主要内容：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4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4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4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4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430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430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4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4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6" grpId="0" build="p" animBg="1"/>
      <p:bldP spid="354307" grpId="0"/>
      <p:bldP spid="354308" grpId="0" animBg="1"/>
      <p:bldP spid="354309" grpId="0" animBg="1"/>
      <p:bldP spid="3543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灯片编号占位符 3">
            <a:extLst>
              <a:ext uri="{FF2B5EF4-FFF2-40B4-BE49-F238E27FC236}">
                <a16:creationId xmlns:a16="http://schemas.microsoft.com/office/drawing/2014/main" id="{38A6ACEA-FAB2-F115-A7CD-3B2B9C1ED9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CC448D38-0008-4D6B-AE7E-7D4B8B705D48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59426" name="Rectangle 2">
            <a:extLst>
              <a:ext uri="{FF2B5EF4-FFF2-40B4-BE49-F238E27FC236}">
                <a16:creationId xmlns:a16="http://schemas.microsoft.com/office/drawing/2014/main" id="{B10F2F9B-8D6E-05DD-8BAD-2E7B3BE80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4276725"/>
          </a:xfrm>
        </p:spPr>
        <p:txBody>
          <a:bodyPr/>
          <a:lstStyle/>
          <a:p>
            <a:pPr marL="609600" indent="-609600">
              <a:buClr>
                <a:schemeClr val="bg1"/>
              </a:buClr>
              <a:buFontTx/>
              <a:buAutoNum type="arabicPeriod"/>
              <a:tabLst>
                <a:tab pos="627063" algn="l"/>
                <a:tab pos="809625" algn="l"/>
              </a:tabLst>
            </a:pPr>
            <a:r>
              <a:rPr lang="en-US" altLang="zh-CN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>
                <a:solidFill>
                  <a:schemeClr val="bg1"/>
                </a:solidFill>
                <a:ea typeface="华文行楷" panose="02010800040101010101" pitchFamily="2" charset="-122"/>
              </a:rPr>
              <a:t>类库结构</a:t>
            </a: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en-US" altLang="zh-CN" sz="2000">
                <a:solidFill>
                  <a:schemeClr val="bg1"/>
                </a:solidFill>
              </a:rPr>
              <a:t>java.lang</a:t>
            </a:r>
            <a:r>
              <a:rPr lang="zh-CN" altLang="en-US" sz="2000">
                <a:solidFill>
                  <a:schemeClr val="bg1"/>
                </a:solidFill>
              </a:rPr>
              <a:t>　　语言基础类库</a:t>
            </a: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en-US" altLang="zh-CN" sz="2000">
                <a:solidFill>
                  <a:schemeClr val="bg1"/>
                </a:solidFill>
              </a:rPr>
              <a:t>java.util</a:t>
            </a:r>
            <a:r>
              <a:rPr lang="zh-CN" altLang="en-US" sz="2000">
                <a:solidFill>
                  <a:schemeClr val="bg1"/>
                </a:solidFill>
              </a:rPr>
              <a:t>　　 工具类库</a:t>
            </a: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en-US" altLang="zh-CN" sz="2000">
                <a:solidFill>
                  <a:schemeClr val="bg1"/>
                </a:solidFill>
              </a:rPr>
              <a:t>java.io	</a:t>
            </a:r>
            <a:r>
              <a:rPr lang="zh-CN" altLang="en-US" sz="2000">
                <a:solidFill>
                  <a:schemeClr val="bg1"/>
                </a:solidFill>
              </a:rPr>
              <a:t>　输入输出类库</a:t>
            </a: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en-US" altLang="zh-CN" sz="2000">
                <a:solidFill>
                  <a:schemeClr val="bg1"/>
                </a:solidFill>
              </a:rPr>
              <a:t>java.applet</a:t>
            </a:r>
            <a:r>
              <a:rPr lang="zh-CN" altLang="en-US" sz="2000">
                <a:solidFill>
                  <a:schemeClr val="bg1"/>
                </a:solidFill>
              </a:rPr>
              <a:t>　提供应用小程序功能类的包</a:t>
            </a: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en-US" altLang="zh-CN" sz="2000">
                <a:solidFill>
                  <a:schemeClr val="bg1"/>
                </a:solidFill>
              </a:rPr>
              <a:t>java.awt</a:t>
            </a:r>
            <a:r>
              <a:rPr lang="zh-CN" altLang="en-US" sz="2000">
                <a:solidFill>
                  <a:schemeClr val="bg1"/>
                </a:solidFill>
              </a:rPr>
              <a:t>　　抽象图形工具，提供图形用户界面的包</a:t>
            </a: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en-US" altLang="zh-CN" sz="2000">
                <a:solidFill>
                  <a:schemeClr val="bg1"/>
                </a:solidFill>
              </a:rPr>
              <a:t>java.awt.event</a:t>
            </a:r>
            <a:r>
              <a:rPr lang="zh-CN" altLang="en-US" sz="2000">
                <a:solidFill>
                  <a:schemeClr val="bg1"/>
                </a:solidFill>
              </a:rPr>
              <a:t>　提供图形用户界面监听和处理事件的包</a:t>
            </a: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en-US" altLang="zh-CN" sz="2000">
                <a:solidFill>
                  <a:schemeClr val="bg1"/>
                </a:solidFill>
              </a:rPr>
              <a:t>java.net</a:t>
            </a:r>
            <a:r>
              <a:rPr lang="zh-CN" altLang="en-US" sz="2000">
                <a:solidFill>
                  <a:schemeClr val="bg1"/>
                </a:solidFill>
              </a:rPr>
              <a:t>　　提供网络编程功能的包</a:t>
            </a: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zh-CN" altLang="en-US">
                <a:solidFill>
                  <a:schemeClr val="bg1"/>
                </a:solidFill>
              </a:rPr>
              <a:t>使用</a:t>
            </a:r>
            <a:r>
              <a:rPr lang="en-US" altLang="zh-CN">
                <a:solidFill>
                  <a:schemeClr val="bg1"/>
                </a:solidFill>
              </a:rPr>
              <a:t>JDK  Document</a:t>
            </a:r>
            <a:r>
              <a:rPr lang="zh-CN" altLang="en-US">
                <a:solidFill>
                  <a:schemeClr val="bg1"/>
                </a:solidFill>
              </a:rPr>
              <a:t>查看类库</a:t>
            </a:r>
            <a:endParaRPr lang="zh-CN" altLang="en-US" sz="2000">
              <a:solidFill>
                <a:schemeClr val="bg1"/>
              </a:solidFill>
            </a:endParaRP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endParaRPr lang="en-US" altLang="zh-CN" sz="2000">
              <a:solidFill>
                <a:schemeClr val="bg1"/>
              </a:solidFill>
            </a:endParaRP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889F71B5-FF52-7F48-6886-BB51ED399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第三讲 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类库结构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9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9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9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9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9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9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9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9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9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9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9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9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9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9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9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9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9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9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9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9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9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9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9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9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9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9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9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9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9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9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9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9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9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9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9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9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9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359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灯片编号占位符 3">
            <a:extLst>
              <a:ext uri="{FF2B5EF4-FFF2-40B4-BE49-F238E27FC236}">
                <a16:creationId xmlns:a16="http://schemas.microsoft.com/office/drawing/2014/main" id="{C6ED6C8E-24A6-F850-357E-A1187FE3F5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4E30FDD0-A53C-49C0-A98F-F55305091A1B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20514" name="Rectangle 2">
            <a:extLst>
              <a:ext uri="{FF2B5EF4-FFF2-40B4-BE49-F238E27FC236}">
                <a16:creationId xmlns:a16="http://schemas.microsoft.com/office/drawing/2014/main" id="{9B61A18E-409F-10A4-05AD-16D2D8BD57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4267200"/>
          </a:xfrm>
        </p:spPr>
        <p:txBody>
          <a:bodyPr/>
          <a:lstStyle/>
          <a:p>
            <a:pPr marL="609600" indent="-609600">
              <a:buClr>
                <a:schemeClr val="bg1"/>
              </a:buClr>
              <a:buFontTx/>
              <a:buAutoNum type="arabicPeriod" startAt="2"/>
              <a:tabLst>
                <a:tab pos="627063" algn="l"/>
                <a:tab pos="809625" algn="l"/>
              </a:tabLst>
            </a:pPr>
            <a:r>
              <a:rPr lang="en-US" altLang="zh-CN">
                <a:solidFill>
                  <a:schemeClr val="bg1"/>
                </a:solidFill>
              </a:rPr>
              <a:t>Java </a:t>
            </a:r>
            <a:r>
              <a:rPr lang="zh-CN" altLang="en-US">
                <a:solidFill>
                  <a:schemeClr val="bg1"/>
                </a:solidFill>
              </a:rPr>
              <a:t>实质特征</a:t>
            </a:r>
          </a:p>
          <a:p>
            <a:pPr marL="609600" indent="-609600">
              <a:tabLst>
                <a:tab pos="627063" algn="l"/>
                <a:tab pos="809625" algn="l"/>
              </a:tabLst>
            </a:pPr>
            <a:r>
              <a:rPr lang="en-US" altLang="zh-CN">
                <a:solidFill>
                  <a:schemeClr val="bg1"/>
                </a:solidFill>
              </a:rPr>
              <a:t>Java is a simple,object-oriented, distributed, interpreted, robust, secure, architecture-neutral, portable, high-</a:t>
            </a:r>
            <a:br>
              <a:rPr lang="en-US" altLang="zh-CN">
                <a:solidFill>
                  <a:schemeClr val="bg1"/>
                </a:solidFill>
              </a:rPr>
            </a:br>
            <a:r>
              <a:rPr lang="en-US" altLang="zh-CN">
                <a:solidFill>
                  <a:schemeClr val="bg1"/>
                </a:solidFill>
              </a:rPr>
              <a:t>performance, multi-threaded, dynamic language.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312DC26B-623A-8E8A-0F8D-E256A30A3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第一讲 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Java 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语言概述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0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0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0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0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0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0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0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0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0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4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灯片编号占位符 3">
            <a:extLst>
              <a:ext uri="{FF2B5EF4-FFF2-40B4-BE49-F238E27FC236}">
                <a16:creationId xmlns:a16="http://schemas.microsoft.com/office/drawing/2014/main" id="{EAAA25D6-F7A8-C53D-4D8B-B921ECFFDF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7642A787-4A24-4DDB-A139-E819C828DB68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60450" name="Rectangle 2">
            <a:extLst>
              <a:ext uri="{FF2B5EF4-FFF2-40B4-BE49-F238E27FC236}">
                <a16:creationId xmlns:a16="http://schemas.microsoft.com/office/drawing/2014/main" id="{507951A6-CB7E-6928-8F6F-55C50F3624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4276725"/>
          </a:xfrm>
        </p:spPr>
        <p:txBody>
          <a:bodyPr/>
          <a:lstStyle/>
          <a:p>
            <a:pPr marL="609600" indent="-609600">
              <a:buClr>
                <a:schemeClr val="bg1"/>
              </a:buClr>
              <a:buFontTx/>
              <a:buAutoNum type="arabicPeriod" startAt="2"/>
              <a:tabLst>
                <a:tab pos="627063" algn="l"/>
                <a:tab pos="809625" algn="l"/>
              </a:tabLst>
            </a:pPr>
            <a:r>
              <a:rPr lang="en-US" altLang="zh-CN" dirty="0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dirty="0">
                <a:solidFill>
                  <a:schemeClr val="bg1"/>
                </a:solidFill>
                <a:ea typeface="华文行楷" panose="02010800040101010101" pitchFamily="2" charset="-122"/>
              </a:rPr>
              <a:t>语言基础类</a:t>
            </a: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AutoNum type="circleNumDbPlain"/>
              <a:tabLst>
                <a:tab pos="627063" algn="l"/>
                <a:tab pos="809625" algn="l"/>
              </a:tabLst>
            </a:pPr>
            <a:r>
              <a:rPr lang="en-US" altLang="en-US" sz="2000" dirty="0" err="1">
                <a:solidFill>
                  <a:schemeClr val="bg1"/>
                </a:solidFill>
              </a:rPr>
              <a:t>数据类型类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zh-CN" altLang="en-US" sz="2000" dirty="0">
                <a:solidFill>
                  <a:schemeClr val="bg1"/>
                </a:solidFill>
              </a:rPr>
              <a:t>基本数据类型 </a:t>
            </a:r>
            <a:r>
              <a:rPr lang="en-US" altLang="zh-CN" sz="2000" dirty="0">
                <a:solidFill>
                  <a:schemeClr val="bg1"/>
                </a:solidFill>
              </a:rPr>
              <a:t>vs. </a:t>
            </a:r>
            <a:r>
              <a:rPr lang="zh-CN" altLang="en-US" sz="2000" dirty="0">
                <a:solidFill>
                  <a:schemeClr val="bg1"/>
                </a:solidFill>
              </a:rPr>
              <a:t>数据类型类</a:t>
            </a: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None/>
              <a:tabLst>
                <a:tab pos="627063" algn="l"/>
                <a:tab pos="809625" algn="l"/>
              </a:tabLst>
            </a:pPr>
            <a:r>
              <a:rPr lang="zh-CN" altLang="en-US" sz="2000" dirty="0">
                <a:solidFill>
                  <a:schemeClr val="bg1"/>
                </a:solidFill>
              </a:rPr>
              <a:t>	</a:t>
            </a:r>
            <a:r>
              <a:rPr lang="en-US" altLang="zh-CN" sz="2000" dirty="0" err="1">
                <a:solidFill>
                  <a:schemeClr val="bg1"/>
                </a:solidFill>
              </a:rPr>
              <a:t>boolean</a:t>
            </a:r>
            <a:r>
              <a:rPr lang="en-US" altLang="zh-CN" sz="2000" dirty="0">
                <a:solidFill>
                  <a:schemeClr val="bg1"/>
                </a:solidFill>
              </a:rPr>
              <a:t> vs Boolean, char vs Character</a:t>
            </a:r>
            <a:r>
              <a:rPr lang="zh-CN" altLang="en-US" sz="2000" dirty="0">
                <a:solidFill>
                  <a:schemeClr val="bg1"/>
                </a:solidFill>
              </a:rPr>
              <a:t>等</a:t>
            </a: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en-US" altLang="en-US" sz="2000" dirty="0" err="1">
                <a:solidFill>
                  <a:schemeClr val="bg1"/>
                </a:solidFill>
              </a:rPr>
              <a:t>数据类型类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000" dirty="0">
                <a:solidFill>
                  <a:schemeClr val="bg1"/>
                </a:solidFill>
              </a:rPr>
              <a:t>规定了数据类型的最大值、最小值</a:t>
            </a: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en-US" sz="2000" dirty="0" err="1">
                <a:solidFill>
                  <a:schemeClr val="bg1"/>
                </a:solidFill>
              </a:rPr>
              <a:t>构造函数：如new</a:t>
            </a:r>
            <a:r>
              <a:rPr lang="en-US" altLang="en-US" sz="2000" dirty="0">
                <a:solidFill>
                  <a:schemeClr val="bg1"/>
                </a:solidFill>
              </a:rPr>
              <a:t> Integer(10);</a:t>
            </a:r>
            <a:endParaRPr lang="en-US" altLang="zh-CN" sz="2000" dirty="0">
              <a:solidFill>
                <a:schemeClr val="bg1"/>
              </a:solidFill>
            </a:endParaRP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000" dirty="0">
                <a:solidFill>
                  <a:schemeClr val="bg1"/>
                </a:solidFill>
              </a:rPr>
              <a:t>完成不同数据类型间转换，注意不同的数据类使用的方法会有不同。例如：</a:t>
            </a: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None/>
              <a:tabLst>
                <a:tab pos="627063" algn="l"/>
                <a:tab pos="809625" algn="l"/>
              </a:tabLst>
            </a:pPr>
            <a:r>
              <a:rPr lang="zh-CN" altLang="en-US" sz="2000" dirty="0">
                <a:solidFill>
                  <a:schemeClr val="bg1"/>
                </a:solidFill>
              </a:rPr>
              <a:t>	</a:t>
            </a:r>
            <a:r>
              <a:rPr lang="en-US" altLang="zh-CN" sz="2000" dirty="0" err="1">
                <a:solidFill>
                  <a:schemeClr val="bg1"/>
                </a:solidFill>
              </a:rPr>
              <a:t>Double.toString</a:t>
            </a:r>
            <a:r>
              <a:rPr lang="en-US" altLang="zh-CN" sz="2000" dirty="0">
                <a:solidFill>
                  <a:schemeClr val="bg1"/>
                </a:solidFill>
              </a:rPr>
              <a:t>(0.08)</a:t>
            </a:r>
            <a:r>
              <a:rPr lang="zh-CN" altLang="en-US" sz="2000" dirty="0">
                <a:solidFill>
                  <a:schemeClr val="bg1"/>
                </a:solidFill>
              </a:rPr>
              <a:t>、</a:t>
            </a:r>
            <a:r>
              <a:rPr lang="en-US" altLang="zh-CN" sz="2000" dirty="0" err="1">
                <a:solidFill>
                  <a:schemeClr val="bg1"/>
                </a:solidFill>
              </a:rPr>
              <a:t>Integer.parseInt</a:t>
            </a:r>
            <a:r>
              <a:rPr lang="en-US" altLang="zh-CN" sz="2000" dirty="0">
                <a:solidFill>
                  <a:schemeClr val="bg1"/>
                </a:solidFill>
              </a:rPr>
              <a:t>(“123”)</a:t>
            </a:r>
            <a:r>
              <a:rPr lang="zh-CN" altLang="en-US" sz="2000" dirty="0">
                <a:solidFill>
                  <a:schemeClr val="bg1"/>
                </a:solidFill>
              </a:rPr>
              <a:t>、</a:t>
            </a:r>
            <a:r>
              <a:rPr lang="en-US" altLang="zh-CN" sz="2000" dirty="0" err="1">
                <a:solidFill>
                  <a:schemeClr val="bg1"/>
                </a:solidFill>
              </a:rPr>
              <a:t>String.valueOf</a:t>
            </a:r>
            <a:r>
              <a:rPr lang="en-US" altLang="zh-CN" sz="2000" dirty="0">
                <a:solidFill>
                  <a:schemeClr val="bg1"/>
                </a:solidFill>
              </a:rPr>
              <a:t>(0.08)</a:t>
            </a:r>
            <a:r>
              <a:rPr lang="zh-CN" altLang="en-US" sz="2000" dirty="0">
                <a:solidFill>
                  <a:schemeClr val="bg1"/>
                </a:solidFill>
              </a:rPr>
              <a:t>等</a:t>
            </a: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endParaRPr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9C08A147-5318-2D50-902F-C0963A046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第三讲 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类库结构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0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0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0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0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60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0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0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0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0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0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0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0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0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0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0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0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0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0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0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0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0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0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0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0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0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0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0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0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0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04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04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04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04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3604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04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04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04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04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3604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0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灯片编号占位符 3">
            <a:extLst>
              <a:ext uri="{FF2B5EF4-FFF2-40B4-BE49-F238E27FC236}">
                <a16:creationId xmlns:a16="http://schemas.microsoft.com/office/drawing/2014/main" id="{F4F71B91-D8C3-8A76-2738-422E6FD62E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B3394DBE-D970-42A9-9639-A3F9184B2982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61474" name="Rectangle 2">
            <a:extLst>
              <a:ext uri="{FF2B5EF4-FFF2-40B4-BE49-F238E27FC236}">
                <a16:creationId xmlns:a16="http://schemas.microsoft.com/office/drawing/2014/main" id="{B0D4FABD-9408-80D1-D891-77CE7AB2C3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4276725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Clr>
                <a:schemeClr val="bg1"/>
              </a:buClr>
              <a:buFontTx/>
              <a:buAutoNum type="arabicPeriod" startAt="2"/>
              <a:tabLst>
                <a:tab pos="627063" algn="l"/>
                <a:tab pos="809625" algn="l"/>
              </a:tabLst>
            </a:pPr>
            <a:r>
              <a:rPr lang="en-US" altLang="zh-CN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>
                <a:solidFill>
                  <a:schemeClr val="bg1"/>
                </a:solidFill>
                <a:ea typeface="华文行楷" panose="02010800040101010101" pitchFamily="2" charset="-122"/>
              </a:rPr>
              <a:t>语言基础类</a:t>
            </a: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AutoNum type="circleNumDbPlain" startAt="2"/>
              <a:tabLst>
                <a:tab pos="627063" algn="l"/>
                <a:tab pos="809625" algn="l"/>
              </a:tabLst>
            </a:pPr>
            <a:r>
              <a:rPr lang="en-US" altLang="en-US" sz="2000">
                <a:solidFill>
                  <a:schemeClr val="bg1"/>
                </a:solidFill>
              </a:rPr>
              <a:t>Math类</a:t>
            </a:r>
            <a:endParaRPr lang="zh-CN" altLang="en-US" sz="200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en-US" altLang="zh-CN" sz="2000">
                <a:solidFill>
                  <a:schemeClr val="bg1"/>
                </a:solidFill>
              </a:rPr>
              <a:t>Math</a:t>
            </a:r>
            <a:r>
              <a:rPr lang="zh-CN" altLang="en-US" sz="2000">
                <a:solidFill>
                  <a:schemeClr val="bg1"/>
                </a:solidFill>
              </a:rPr>
              <a:t>类用来完成常用的数学运算</a:t>
            </a: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en-US" altLang="en-US" sz="2000">
                <a:solidFill>
                  <a:schemeClr val="bg1"/>
                </a:solidFill>
              </a:rPr>
              <a:t>数学常量：E，PI</a:t>
            </a:r>
            <a:endParaRPr lang="en-US" altLang="zh-CN" sz="200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数学运算</a:t>
            </a: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en-US" sz="2000">
                <a:solidFill>
                  <a:schemeClr val="bg1"/>
                </a:solidFill>
              </a:rPr>
              <a:t>Math.abs(- </a:t>
            </a:r>
            <a:r>
              <a:rPr lang="en-US" altLang="zh-CN" sz="2000">
                <a:solidFill>
                  <a:schemeClr val="bg1"/>
                </a:solidFill>
              </a:rPr>
              <a:t>7</a:t>
            </a:r>
            <a:r>
              <a:rPr lang="en-US" altLang="en-US" sz="2000">
                <a:solidFill>
                  <a:schemeClr val="bg1"/>
                </a:solidFill>
              </a:rPr>
              <a:t>.</a:t>
            </a:r>
            <a:r>
              <a:rPr lang="en-US" altLang="zh-CN" sz="2000">
                <a:solidFill>
                  <a:schemeClr val="bg1"/>
                </a:solidFill>
              </a:rPr>
              <a:t>15</a:t>
            </a:r>
            <a:r>
              <a:rPr lang="en-US" altLang="en-US" sz="2000">
                <a:solidFill>
                  <a:schemeClr val="bg1"/>
                </a:solidFill>
              </a:rPr>
              <a:t>);</a:t>
            </a:r>
            <a:endParaRPr lang="en-US" altLang="zh-CN" sz="200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en-US" sz="2000">
                <a:solidFill>
                  <a:schemeClr val="bg1"/>
                </a:solidFill>
              </a:rPr>
              <a:t>Math.exp( 5.7);</a:t>
            </a:r>
            <a:endParaRPr lang="en-US" altLang="zh-CN" sz="200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en-US" sz="2000">
                <a:solidFill>
                  <a:schemeClr val="bg1"/>
                </a:solidFill>
              </a:rPr>
              <a:t>Math.random();</a:t>
            </a:r>
            <a:endParaRPr lang="en-US" altLang="zh-CN" sz="200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zh-CN" sz="2000">
                <a:solidFill>
                  <a:schemeClr val="bg1"/>
                </a:solidFill>
              </a:rPr>
              <a:t>Math.sqrt(108);</a:t>
            </a: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zh-CN" sz="2000">
                <a:solidFill>
                  <a:schemeClr val="bg1"/>
                </a:solidFill>
              </a:rPr>
              <a:t>Math.pow( 7,1);</a:t>
            </a: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zh-CN" sz="2000">
                <a:solidFill>
                  <a:schemeClr val="bg1"/>
                </a:solidFill>
              </a:rPr>
              <a:t>Math.round(56.8);</a:t>
            </a: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均为</a:t>
            </a:r>
            <a:r>
              <a:rPr lang="en-US" altLang="zh-CN" sz="2000">
                <a:solidFill>
                  <a:schemeClr val="bg1"/>
                </a:solidFill>
              </a:rPr>
              <a:t>static</a:t>
            </a:r>
            <a:r>
              <a:rPr lang="zh-CN" altLang="en-US" sz="2000">
                <a:solidFill>
                  <a:schemeClr val="bg1"/>
                </a:solidFill>
              </a:rPr>
              <a:t>，使用时无需创建实例</a:t>
            </a: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C14D1A71-B6D8-83E9-1A41-0BE7D0C3D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第三讲 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类库结构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1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1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1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1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61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1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1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1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1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1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1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1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1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1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1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1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1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1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1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1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1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1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1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1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1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1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1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1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1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361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1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1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1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1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361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14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14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14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14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3614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14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14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14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14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3614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14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14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14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14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3614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614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614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14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14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3614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灯片编号占位符 3">
            <a:extLst>
              <a:ext uri="{FF2B5EF4-FFF2-40B4-BE49-F238E27FC236}">
                <a16:creationId xmlns:a16="http://schemas.microsoft.com/office/drawing/2014/main" id="{75C09AE0-EDD0-43C8-1DE4-2ADF402922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35754AE1-6402-460E-9028-5A4E6872488C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62498" name="Rectangle 2">
            <a:extLst>
              <a:ext uri="{FF2B5EF4-FFF2-40B4-BE49-F238E27FC236}">
                <a16:creationId xmlns:a16="http://schemas.microsoft.com/office/drawing/2014/main" id="{B5F7E8C5-AE1D-4087-2CED-8165AC0EC7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4276725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Clr>
                <a:schemeClr val="bg1"/>
              </a:buClr>
              <a:buFontTx/>
              <a:buAutoNum type="arabicPeriod" startAt="2"/>
              <a:tabLst>
                <a:tab pos="627063" algn="l"/>
                <a:tab pos="809625" algn="l"/>
              </a:tabLst>
            </a:pPr>
            <a:r>
              <a:rPr lang="en-US" altLang="zh-CN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>
                <a:solidFill>
                  <a:schemeClr val="bg1"/>
                </a:solidFill>
                <a:ea typeface="华文行楷" panose="02010800040101010101" pitchFamily="2" charset="-122"/>
              </a:rPr>
              <a:t>语言基础类</a:t>
            </a: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AutoNum type="circleNumDbPlain" startAt="3"/>
              <a:tabLst>
                <a:tab pos="627063" algn="l"/>
                <a:tab pos="809625" algn="l"/>
              </a:tabLst>
            </a:pPr>
            <a:r>
              <a:rPr lang="en-US" altLang="zh-CN" sz="2000">
                <a:solidFill>
                  <a:schemeClr val="bg1"/>
                </a:solidFill>
              </a:rPr>
              <a:t>System</a:t>
            </a:r>
            <a:r>
              <a:rPr lang="en-US" altLang="en-US" sz="2000">
                <a:solidFill>
                  <a:schemeClr val="bg1"/>
                </a:solidFill>
              </a:rPr>
              <a:t>类</a:t>
            </a:r>
            <a:endParaRPr lang="zh-CN" altLang="en-US" sz="200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为</a:t>
            </a:r>
            <a:r>
              <a:rPr lang="en-US" altLang="en-US" sz="2000">
                <a:solidFill>
                  <a:schemeClr val="bg1"/>
                </a:solidFill>
              </a:rPr>
              <a:t>系统功能类</a:t>
            </a:r>
            <a:r>
              <a:rPr lang="zh-CN" altLang="en-US" sz="2000">
                <a:solidFill>
                  <a:schemeClr val="bg1"/>
                </a:solidFill>
              </a:rPr>
              <a:t>，主要功能如下：</a:t>
            </a: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系统标准输入</a:t>
            </a:r>
            <a:r>
              <a:rPr lang="en-US" altLang="zh-CN" sz="2000">
                <a:solidFill>
                  <a:schemeClr val="bg1"/>
                </a:solidFill>
              </a:rPr>
              <a:t>/</a:t>
            </a:r>
            <a:r>
              <a:rPr lang="zh-CN" altLang="en-US" sz="2000">
                <a:solidFill>
                  <a:schemeClr val="bg1"/>
                </a:solidFill>
              </a:rPr>
              <a:t>输出</a:t>
            </a: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en-US" sz="2000">
                <a:solidFill>
                  <a:schemeClr val="bg1"/>
                </a:solidFill>
              </a:rPr>
              <a:t>System.in</a:t>
            </a:r>
            <a:r>
              <a:rPr lang="zh-CN" altLang="en-US" sz="2000">
                <a:solidFill>
                  <a:schemeClr val="bg1"/>
                </a:solidFill>
              </a:rPr>
              <a:t>；</a:t>
            </a: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en-US" sz="2000">
                <a:solidFill>
                  <a:schemeClr val="bg1"/>
                </a:solidFill>
              </a:rPr>
              <a:t>System.out</a:t>
            </a:r>
            <a:r>
              <a:rPr lang="zh-CN" altLang="en-US" sz="2000">
                <a:solidFill>
                  <a:schemeClr val="bg1"/>
                </a:solidFill>
              </a:rPr>
              <a:t>；</a:t>
            </a: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en-US" sz="2000">
                <a:solidFill>
                  <a:schemeClr val="bg1"/>
                </a:solidFill>
              </a:rPr>
              <a:t>System.err;</a:t>
            </a:r>
            <a:endParaRPr lang="en-US" altLang="zh-CN" sz="200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获取系统信息</a:t>
            </a: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zh-CN" sz="2000">
                <a:solidFill>
                  <a:schemeClr val="bg1"/>
                </a:solidFill>
              </a:rPr>
              <a:t>System.currentTimeMillis( )</a:t>
            </a: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执行系统操作</a:t>
            </a: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zh-CN" sz="2000">
                <a:solidFill>
                  <a:schemeClr val="bg1"/>
                </a:solidFill>
              </a:rPr>
              <a:t>System.exit(0);</a:t>
            </a: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zh-CN" sz="2000">
                <a:solidFill>
                  <a:schemeClr val="bg1"/>
                </a:solidFill>
              </a:rPr>
              <a:t>System.gc( );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AF0ACD12-DEB0-EC95-9471-35FB57548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第三讲 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类库结构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2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2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2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2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62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2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2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2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2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2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2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2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2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2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2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2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2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2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2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2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2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62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2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2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2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2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62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24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24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24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24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3624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24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24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24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24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3624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24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24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24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24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3624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24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24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24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24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3624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24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24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24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24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3624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24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24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24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24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3624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49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灯片编号占位符 3">
            <a:extLst>
              <a:ext uri="{FF2B5EF4-FFF2-40B4-BE49-F238E27FC236}">
                <a16:creationId xmlns:a16="http://schemas.microsoft.com/office/drawing/2014/main" id="{996585D6-EBB2-49C2-E83A-DB331899E9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5DF3BF07-26CD-4B94-A11E-FEB18733EF5F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63522" name="Rectangle 2">
            <a:extLst>
              <a:ext uri="{FF2B5EF4-FFF2-40B4-BE49-F238E27FC236}">
                <a16:creationId xmlns:a16="http://schemas.microsoft.com/office/drawing/2014/main" id="{8B85AB86-6B01-AAF8-C72D-A8B1E4694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427672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chemeClr val="bg1"/>
              </a:buClr>
              <a:buFontTx/>
              <a:buAutoNum type="arabicPeriod" startAt="3"/>
              <a:tabLst>
                <a:tab pos="627063" algn="l"/>
                <a:tab pos="809625" algn="l"/>
              </a:tabLst>
            </a:pPr>
            <a:r>
              <a:rPr lang="en-US" altLang="zh-CN" sz="2400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sz="2400">
                <a:solidFill>
                  <a:schemeClr val="bg1"/>
                </a:solidFill>
                <a:ea typeface="华文行楷" panose="02010800040101010101" pitchFamily="2" charset="-122"/>
              </a:rPr>
              <a:t>工具类库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en-US" altLang="en-US" sz="1600">
                <a:solidFill>
                  <a:schemeClr val="bg1"/>
                </a:solidFill>
              </a:rPr>
              <a:t>向量类</a:t>
            </a:r>
            <a:r>
              <a:rPr lang="zh-CN" altLang="en-US" sz="1600">
                <a:solidFill>
                  <a:schemeClr val="bg1"/>
                </a:solidFill>
              </a:rPr>
              <a:t>：</a:t>
            </a:r>
            <a:r>
              <a:rPr lang="en-US" altLang="zh-CN" sz="1600">
                <a:solidFill>
                  <a:schemeClr val="bg1"/>
                </a:solidFill>
              </a:rPr>
              <a:t>java.util.Vector  </a:t>
            </a:r>
            <a:r>
              <a:rPr lang="zh-CN" altLang="en-US" sz="1600">
                <a:solidFill>
                  <a:schemeClr val="bg1"/>
                </a:solidFill>
              </a:rPr>
              <a:t>实现链式存储结构、变长数组的序列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en-US" sz="1600">
                <a:solidFill>
                  <a:schemeClr val="bg1"/>
                </a:solidFill>
              </a:rPr>
              <a:t>创建向量类的对象 Vector  MyVector = new Vector(100,50);</a:t>
            </a:r>
            <a:endParaRPr lang="en-US" altLang="zh-CN" sz="1600">
              <a:solidFill>
                <a:schemeClr val="bg1"/>
              </a:solidFill>
            </a:endParaRP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en-US" sz="1600">
                <a:solidFill>
                  <a:schemeClr val="bg1"/>
                </a:solidFill>
              </a:rPr>
              <a:t>向向量序列中添加元素</a:t>
            </a:r>
            <a:r>
              <a:rPr lang="zh-CN" altLang="en-US" sz="1600">
                <a:solidFill>
                  <a:schemeClr val="bg1"/>
                </a:solidFill>
              </a:rPr>
              <a:t>：</a:t>
            </a:r>
            <a:r>
              <a:rPr lang="en-US" altLang="en-US" sz="1600">
                <a:solidFill>
                  <a:schemeClr val="bg1"/>
                </a:solidFill>
              </a:rPr>
              <a:t>addElement(添加的对象) &amp; insertElement(添加的对象，添加的位置)</a:t>
            </a:r>
            <a:endParaRPr lang="en-US" altLang="zh-CN" sz="1600">
              <a:solidFill>
                <a:schemeClr val="bg1"/>
              </a:solidFill>
            </a:endParaRP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en-US" sz="1600">
                <a:solidFill>
                  <a:schemeClr val="bg1"/>
                </a:solidFill>
              </a:rPr>
              <a:t>修改序列中的元素 setElement(修改成的对象，修改的位置)</a:t>
            </a:r>
            <a:endParaRPr lang="en-US" altLang="zh-CN" sz="1600">
              <a:solidFill>
                <a:schemeClr val="bg1"/>
              </a:solidFill>
            </a:endParaRP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</a:rPr>
              <a:t>删除向量序列中的元素 </a:t>
            </a:r>
            <a:r>
              <a:rPr lang="en-US" altLang="zh-CN" sz="1600">
                <a:solidFill>
                  <a:schemeClr val="bg1"/>
                </a:solidFill>
              </a:rPr>
              <a:t>removeElement(</a:t>
            </a:r>
            <a:r>
              <a:rPr lang="zh-CN" altLang="en-US" sz="1600">
                <a:solidFill>
                  <a:schemeClr val="bg1"/>
                </a:solidFill>
              </a:rPr>
              <a:t>删除的位置</a:t>
            </a:r>
            <a:r>
              <a:rPr lang="en-US" altLang="zh-CN" sz="1600">
                <a:solidFill>
                  <a:schemeClr val="bg1"/>
                </a:solidFill>
              </a:rPr>
              <a:t>)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</a:rPr>
              <a:t>查找序列中的元素 </a:t>
            </a:r>
            <a:r>
              <a:rPr lang="en-US" altLang="zh-CN" sz="1600">
                <a:solidFill>
                  <a:schemeClr val="bg1"/>
                </a:solidFill>
              </a:rPr>
              <a:t>elementAt(</a:t>
            </a:r>
            <a:r>
              <a:rPr lang="zh-CN" altLang="en-US" sz="1600">
                <a:solidFill>
                  <a:schemeClr val="bg1"/>
                </a:solidFill>
              </a:rPr>
              <a:t>查找位置</a:t>
            </a:r>
            <a:r>
              <a:rPr lang="en-US" altLang="zh-CN" sz="1600">
                <a:solidFill>
                  <a:schemeClr val="bg1"/>
                </a:solidFill>
              </a:rPr>
              <a:t>)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en-US" altLang="en-US" sz="1600">
                <a:solidFill>
                  <a:schemeClr val="bg1"/>
                </a:solidFill>
              </a:rPr>
              <a:t>栈</a:t>
            </a:r>
            <a:r>
              <a:rPr lang="zh-CN" altLang="en-US" sz="1600">
                <a:solidFill>
                  <a:schemeClr val="bg1"/>
                </a:solidFill>
              </a:rPr>
              <a:t>：</a:t>
            </a:r>
            <a:r>
              <a:rPr lang="en-US" altLang="zh-CN" sz="1600">
                <a:solidFill>
                  <a:schemeClr val="bg1"/>
                </a:solidFill>
              </a:rPr>
              <a:t>java.util.Stack(</a:t>
            </a:r>
            <a:r>
              <a:rPr lang="zh-CN" altLang="en-US" sz="1600">
                <a:solidFill>
                  <a:schemeClr val="bg1"/>
                </a:solidFill>
              </a:rPr>
              <a:t>常用的线性数据结构</a:t>
            </a:r>
            <a:r>
              <a:rPr lang="en-US" altLang="zh-CN" sz="1600">
                <a:solidFill>
                  <a:schemeClr val="bg1"/>
                </a:solidFill>
              </a:rPr>
              <a:t>)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en-US" sz="1600">
                <a:solidFill>
                  <a:schemeClr val="bg1"/>
                </a:solidFill>
              </a:rPr>
              <a:t>创建堆栈：Stack();压栈操作：push(Object);弹栈操作：pop()</a:t>
            </a:r>
            <a:endParaRPr lang="en-US" altLang="zh-CN" sz="1600">
              <a:solidFill>
                <a:schemeClr val="bg1"/>
              </a:solidFill>
            </a:endParaRP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en-US" altLang="en-US" sz="1600">
                <a:solidFill>
                  <a:schemeClr val="bg1"/>
                </a:solidFill>
              </a:rPr>
              <a:t>日</a:t>
            </a:r>
            <a:r>
              <a:rPr lang="zh-CN" altLang="en-US" sz="1600">
                <a:solidFill>
                  <a:schemeClr val="bg1"/>
                </a:solidFill>
              </a:rPr>
              <a:t>期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zh-CN" sz="1600">
                <a:solidFill>
                  <a:schemeClr val="bg1"/>
                </a:solidFill>
              </a:rPr>
              <a:t>Calendar(</a:t>
            </a:r>
            <a:r>
              <a:rPr lang="zh-CN" altLang="en-US" sz="1600">
                <a:solidFill>
                  <a:schemeClr val="bg1"/>
                </a:solidFill>
              </a:rPr>
              <a:t>表示日期和时间</a:t>
            </a:r>
            <a:r>
              <a:rPr lang="en-US" altLang="zh-CN" sz="1600">
                <a:solidFill>
                  <a:schemeClr val="bg1"/>
                </a:solidFill>
              </a:rPr>
              <a:t>);getInstance( ): </a:t>
            </a:r>
            <a:r>
              <a:rPr lang="zh-CN" altLang="en-US" sz="1600">
                <a:solidFill>
                  <a:schemeClr val="bg1"/>
                </a:solidFill>
              </a:rPr>
              <a:t>得到表示当前时间的实例</a:t>
            </a:r>
            <a:r>
              <a:rPr lang="en-US" altLang="zh-CN" sz="1600">
                <a:solidFill>
                  <a:schemeClr val="bg1"/>
                </a:solidFill>
              </a:rPr>
              <a:t>;get(int):</a:t>
            </a:r>
            <a:r>
              <a:rPr lang="zh-CN" altLang="en-US" sz="1600">
                <a:solidFill>
                  <a:schemeClr val="bg1"/>
                </a:solidFill>
              </a:rPr>
              <a:t>获取相应信息，如</a:t>
            </a:r>
            <a:r>
              <a:rPr lang="en-US" altLang="zh-CN" sz="1600">
                <a:solidFill>
                  <a:schemeClr val="bg1"/>
                </a:solidFill>
              </a:rPr>
              <a:t>get(Calendar.YEAR);set(int,int):</a:t>
            </a:r>
            <a:r>
              <a:rPr lang="zh-CN" altLang="en-US" sz="1600">
                <a:solidFill>
                  <a:schemeClr val="bg1"/>
                </a:solidFill>
              </a:rPr>
              <a:t>如 </a:t>
            </a:r>
            <a:r>
              <a:rPr lang="en-US" altLang="zh-CN" sz="1600">
                <a:solidFill>
                  <a:schemeClr val="bg1"/>
                </a:solidFill>
              </a:rPr>
              <a:t>set(Calendar.YEAR,1999);set(year,month,date……):set</a:t>
            </a:r>
            <a:r>
              <a:rPr lang="zh-CN" altLang="en-US" sz="1600">
                <a:solidFill>
                  <a:schemeClr val="bg1"/>
                </a:solidFill>
              </a:rPr>
              <a:t>用来设置信息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zh-CN" sz="1600">
                <a:solidFill>
                  <a:schemeClr val="bg1"/>
                </a:solidFill>
              </a:rPr>
              <a:t>GregorianCalendar:</a:t>
            </a:r>
            <a:r>
              <a:rPr lang="zh-CN" altLang="en-US" sz="1600">
                <a:solidFill>
                  <a:schemeClr val="bg1"/>
                </a:solidFill>
              </a:rPr>
              <a:t>有不同的构造函数，用来创建实例。如：</a:t>
            </a:r>
            <a:r>
              <a:rPr lang="en-US" altLang="zh-CN" sz="1600">
                <a:solidFill>
                  <a:schemeClr val="bg1"/>
                </a:solidFill>
              </a:rPr>
              <a:t>GregorianCalender(year,month,date,…)</a:t>
            </a:r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F7A2BAE7-8F30-AE2F-60D3-F596C9404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第三讲 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类库结构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3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3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3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3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63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3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3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3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3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3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3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3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3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3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3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3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3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3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3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3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3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3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3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3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3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35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35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35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35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35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35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35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35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35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35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35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35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35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35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35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35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35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35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35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35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35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35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35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35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2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灯片编号占位符 3">
            <a:extLst>
              <a:ext uri="{FF2B5EF4-FFF2-40B4-BE49-F238E27FC236}">
                <a16:creationId xmlns:a16="http://schemas.microsoft.com/office/drawing/2014/main" id="{41438027-F7D5-41DC-376D-66B6E89A1D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636AAD13-4F3E-4324-81D9-7DD357E21AEE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64546" name="Rectangle 2">
            <a:extLst>
              <a:ext uri="{FF2B5EF4-FFF2-40B4-BE49-F238E27FC236}">
                <a16:creationId xmlns:a16="http://schemas.microsoft.com/office/drawing/2014/main" id="{1F4E98D9-16EF-7D86-2E95-BEC8A8C79A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63713" y="3379788"/>
            <a:ext cx="5832475" cy="539750"/>
          </a:xfrm>
          <a:solidFill>
            <a:srgbClr val="FFFFFF"/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rgbClr val="0033CC"/>
              </a:buClr>
              <a:buFontTx/>
              <a:buAutoNum type="arabicPeriod"/>
              <a:tabLst>
                <a:tab pos="627063" algn="l"/>
                <a:tab pos="809625" algn="l"/>
              </a:tabLst>
            </a:pPr>
            <a:r>
              <a:rPr lang="zh-CN" altLang="en-US">
                <a:solidFill>
                  <a:schemeClr val="tx1"/>
                </a:solidFill>
                <a:ea typeface="华文行楷" panose="02010800040101010101" pitchFamily="2" charset="-122"/>
              </a:rPr>
              <a:t>例外处理概说</a:t>
            </a:r>
          </a:p>
        </p:txBody>
      </p:sp>
      <p:sp>
        <p:nvSpPr>
          <p:cNvPr id="364547" name="Rectangle 3">
            <a:extLst>
              <a:ext uri="{FF2B5EF4-FFF2-40B4-BE49-F238E27FC236}">
                <a16:creationId xmlns:a16="http://schemas.microsoft.com/office/drawing/2014/main" id="{6D559658-D657-94F2-EA37-5135FA0DB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第四讲 例外处理机制</a:t>
            </a:r>
          </a:p>
        </p:txBody>
      </p:sp>
      <p:sp>
        <p:nvSpPr>
          <p:cNvPr id="364548" name="Rectangle 4">
            <a:extLst>
              <a:ext uri="{FF2B5EF4-FFF2-40B4-BE49-F238E27FC236}">
                <a16:creationId xmlns:a16="http://schemas.microsoft.com/office/drawing/2014/main" id="{77BFCF79-02BF-77A2-8012-ACC4ADC26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113213"/>
            <a:ext cx="5832475" cy="539750"/>
          </a:xfrm>
          <a:prstGeom prst="rect">
            <a:avLst/>
          </a:prstGeom>
          <a:solidFill>
            <a:srgbClr val="FFFFFF"/>
          </a:solidFill>
          <a:ln w="22225">
            <a:solidFill>
              <a:srgbClr val="FF0000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>
            <a:lvl1pPr marL="609600" indent="-6096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4863" indent="-5334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644650" indent="-4572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205038" indent="-3810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765425" indent="-381000">
              <a:spcBef>
                <a:spcPct val="20000"/>
              </a:spcBef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2226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6798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1370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5942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0033CC"/>
              </a:buClr>
              <a:buFontTx/>
              <a:buAutoNum type="arabicPeriod" startAt="2"/>
            </a:pPr>
            <a:r>
              <a:rPr lang="en-US" altLang="zh-CN">
                <a:solidFill>
                  <a:schemeClr val="tx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>
                <a:solidFill>
                  <a:schemeClr val="tx1"/>
                </a:solidFill>
                <a:ea typeface="华文行楷" panose="02010800040101010101" pitchFamily="2" charset="-122"/>
              </a:rPr>
              <a:t>中错误的类型及其处理</a:t>
            </a:r>
          </a:p>
        </p:txBody>
      </p:sp>
      <p:sp>
        <p:nvSpPr>
          <p:cNvPr id="364550" name="Rectangle 6">
            <a:extLst>
              <a:ext uri="{FF2B5EF4-FFF2-40B4-BE49-F238E27FC236}">
                <a16:creationId xmlns:a16="http://schemas.microsoft.com/office/drawing/2014/main" id="{6DEB93AD-C5BB-3378-8390-EA451DBC6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674938"/>
            <a:ext cx="2736850" cy="5397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22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4863" indent="-5334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644650" indent="-4572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205038" indent="-3810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765425" indent="-381000">
              <a:spcBef>
                <a:spcPct val="20000"/>
              </a:spcBef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2226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6798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1370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5942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Clr>
                <a:srgbClr val="0033CC"/>
              </a:buClr>
              <a:buFontTx/>
              <a:buNone/>
            </a:pPr>
            <a:r>
              <a:rPr lang="zh-CN" altLang="en-US" sz="2800">
                <a:solidFill>
                  <a:srgbClr val="CC0000"/>
                </a:solidFill>
                <a:ea typeface="黑体" panose="02010609060101010101" pitchFamily="49" charset="-122"/>
              </a:rPr>
              <a:t>本讲主要内容：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45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45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4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4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6" grpId="0" build="p" animBg="1"/>
      <p:bldP spid="364547" grpId="0"/>
      <p:bldP spid="364548" grpId="0" animBg="1"/>
      <p:bldP spid="36455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灯片编号占位符 3">
            <a:extLst>
              <a:ext uri="{FF2B5EF4-FFF2-40B4-BE49-F238E27FC236}">
                <a16:creationId xmlns:a16="http://schemas.microsoft.com/office/drawing/2014/main" id="{185B6167-A302-54D3-2527-1A19800FE7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7C6E2ACE-1B2B-47EF-8AF2-2175533A5D36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65570" name="Rectangle 2">
            <a:extLst>
              <a:ext uri="{FF2B5EF4-FFF2-40B4-BE49-F238E27FC236}">
                <a16:creationId xmlns:a16="http://schemas.microsoft.com/office/drawing/2014/main" id="{BACF4538-9EEA-64B9-BDE4-9EA8DDC2F1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4276725"/>
          </a:xfrm>
        </p:spPr>
        <p:txBody>
          <a:bodyPr/>
          <a:lstStyle/>
          <a:p>
            <a:pPr marL="609600" indent="-609600">
              <a:buClr>
                <a:schemeClr val="bg1"/>
              </a:buClr>
              <a:buFontTx/>
              <a:buAutoNum type="arabicPeriod"/>
              <a:tabLst>
                <a:tab pos="627063" algn="l"/>
                <a:tab pos="809625" algn="l"/>
              </a:tabLst>
            </a:pPr>
            <a:r>
              <a:rPr lang="zh-CN" altLang="en-US" sz="4000">
                <a:solidFill>
                  <a:schemeClr val="bg1"/>
                </a:solidFill>
                <a:ea typeface="华文行楷" panose="02010800040101010101" pitchFamily="2" charset="-122"/>
              </a:rPr>
              <a:t>例外处理概说</a:t>
            </a: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en-US" altLang="zh-CN" sz="2800">
                <a:solidFill>
                  <a:schemeClr val="bg1"/>
                </a:solidFill>
              </a:rPr>
              <a:t>Java</a:t>
            </a:r>
            <a:r>
              <a:rPr lang="zh-CN" altLang="en-US" sz="2800">
                <a:solidFill>
                  <a:schemeClr val="bg1"/>
                </a:solidFill>
              </a:rPr>
              <a:t>程序执行可能产生的错误</a:t>
            </a: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zh-CN" altLang="en-US" sz="2800">
                <a:solidFill>
                  <a:schemeClr val="bg1"/>
                </a:solidFill>
              </a:rPr>
              <a:t>错误处理包括</a:t>
            </a: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800">
                <a:solidFill>
                  <a:schemeClr val="bg1"/>
                </a:solidFill>
              </a:rPr>
              <a:t>向用户通知错误</a:t>
            </a: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800">
                <a:solidFill>
                  <a:schemeClr val="bg1"/>
                </a:solidFill>
              </a:rPr>
              <a:t>保存用户已完成的全部工作</a:t>
            </a: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800">
                <a:solidFill>
                  <a:schemeClr val="bg1"/>
                </a:solidFill>
              </a:rPr>
              <a:t>让用户适当地退出程序</a:t>
            </a: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zh-CN" altLang="en-US" sz="2800">
                <a:solidFill>
                  <a:schemeClr val="bg1"/>
                </a:solidFill>
              </a:rPr>
              <a:t>我们把</a:t>
            </a:r>
            <a:r>
              <a:rPr lang="en-US" altLang="zh-CN" sz="2800">
                <a:solidFill>
                  <a:schemeClr val="bg1"/>
                </a:solidFill>
              </a:rPr>
              <a:t>JAVA</a:t>
            </a:r>
            <a:r>
              <a:rPr lang="zh-CN" altLang="en-US" sz="2800">
                <a:solidFill>
                  <a:schemeClr val="bg1"/>
                </a:solidFill>
              </a:rPr>
              <a:t>检测和报告错误的机制称为</a:t>
            </a:r>
            <a:r>
              <a:rPr lang="en-US" altLang="zh-CN" sz="2800">
                <a:solidFill>
                  <a:schemeClr val="bg1"/>
                </a:solidFill>
              </a:rPr>
              <a:t>Java</a:t>
            </a:r>
            <a:r>
              <a:rPr lang="zh-CN" altLang="en-US" sz="2800">
                <a:solidFill>
                  <a:schemeClr val="bg1"/>
                </a:solidFill>
              </a:rPr>
              <a:t>例外处理机制。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3C6C1CB2-BC92-5ECC-E478-39BA7E714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第四讲 例外处理机制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5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5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5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5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65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5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5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5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5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5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5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5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5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5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5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5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5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5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5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5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5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5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5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5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5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55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55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55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55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0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灯片编号占位符 3">
            <a:extLst>
              <a:ext uri="{FF2B5EF4-FFF2-40B4-BE49-F238E27FC236}">
                <a16:creationId xmlns:a16="http://schemas.microsoft.com/office/drawing/2014/main" id="{C752A542-F4C0-2E0C-8AE1-7A9E0180FE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8CE49D19-542A-4925-81D0-C3B93C9581C0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66594" name="Rectangle 2">
            <a:extLst>
              <a:ext uri="{FF2B5EF4-FFF2-40B4-BE49-F238E27FC236}">
                <a16:creationId xmlns:a16="http://schemas.microsoft.com/office/drawing/2014/main" id="{BAA8AFBB-0BF2-83D8-8577-0D93577D90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427672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chemeClr val="bg1"/>
              </a:buClr>
              <a:buFontTx/>
              <a:buAutoNum type="arabicPeriod" startAt="2"/>
              <a:tabLst>
                <a:tab pos="627063" algn="l"/>
                <a:tab pos="809625" algn="l"/>
              </a:tabLst>
            </a:pPr>
            <a:r>
              <a:rPr lang="en-US" altLang="zh-CN" sz="2400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sz="2400">
                <a:solidFill>
                  <a:schemeClr val="bg1"/>
                </a:solidFill>
                <a:ea typeface="华文行楷" panose="02010800040101010101" pitchFamily="2" charset="-122"/>
              </a:rPr>
              <a:t>中错误类型及其处理方式</a:t>
            </a: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en-US" altLang="zh-CN" sz="2000">
                <a:solidFill>
                  <a:schemeClr val="bg1"/>
                </a:solidFill>
              </a:rPr>
              <a:t>Java</a:t>
            </a:r>
            <a:r>
              <a:rPr lang="zh-CN" altLang="en-US" sz="2000">
                <a:solidFill>
                  <a:schemeClr val="bg1"/>
                </a:solidFill>
              </a:rPr>
              <a:t>的错误类型</a:t>
            </a: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</a:rPr>
              <a:t>可抛出类</a:t>
            </a:r>
            <a:r>
              <a:rPr lang="en-US" altLang="zh-CN" sz="1600">
                <a:solidFill>
                  <a:schemeClr val="bg1"/>
                </a:solidFill>
              </a:rPr>
              <a:t>Throwable &amp; </a:t>
            </a:r>
            <a:r>
              <a:rPr lang="zh-CN" altLang="en-US" sz="1600">
                <a:solidFill>
                  <a:schemeClr val="bg1"/>
                </a:solidFill>
              </a:rPr>
              <a:t>错误类</a:t>
            </a:r>
            <a:r>
              <a:rPr lang="en-US" altLang="zh-CN" sz="1600">
                <a:solidFill>
                  <a:schemeClr val="bg1"/>
                </a:solidFill>
              </a:rPr>
              <a:t>Error &amp; </a:t>
            </a:r>
            <a:r>
              <a:rPr lang="zh-CN" altLang="en-US" sz="1600">
                <a:solidFill>
                  <a:schemeClr val="bg1"/>
                </a:solidFill>
              </a:rPr>
              <a:t>例外</a:t>
            </a:r>
            <a:r>
              <a:rPr lang="en-US" altLang="zh-CN" sz="1600">
                <a:solidFill>
                  <a:schemeClr val="bg1"/>
                </a:solidFill>
              </a:rPr>
              <a:t>/</a:t>
            </a:r>
            <a:r>
              <a:rPr lang="zh-CN" altLang="en-US" sz="1600">
                <a:solidFill>
                  <a:schemeClr val="bg1"/>
                </a:solidFill>
              </a:rPr>
              <a:t>异常类</a:t>
            </a:r>
            <a:r>
              <a:rPr lang="en-US" altLang="zh-CN" sz="1600">
                <a:solidFill>
                  <a:schemeClr val="bg1"/>
                </a:solidFill>
              </a:rPr>
              <a:t>Exception</a:t>
            </a:r>
            <a:endParaRPr lang="zh-CN" altLang="en-US" sz="160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zh-CN" sz="1600">
                <a:solidFill>
                  <a:schemeClr val="bg1"/>
                </a:solidFill>
              </a:rPr>
              <a:t>Java</a:t>
            </a:r>
            <a:r>
              <a:rPr lang="zh-CN" altLang="en-US" sz="1600">
                <a:solidFill>
                  <a:schemeClr val="bg1"/>
                </a:solidFill>
              </a:rPr>
              <a:t>通过</a:t>
            </a:r>
            <a:r>
              <a:rPr lang="en-US" altLang="zh-CN" sz="1600">
                <a:solidFill>
                  <a:schemeClr val="bg1"/>
                </a:solidFill>
              </a:rPr>
              <a:t>throws</a:t>
            </a:r>
            <a:r>
              <a:rPr lang="zh-CN" altLang="en-US" sz="1600">
                <a:solidFill>
                  <a:schemeClr val="bg1"/>
                </a:solidFill>
              </a:rPr>
              <a:t>关键字，使不能正常结束的方法抛出一个封装了错误信息的对象</a:t>
            </a:r>
            <a:r>
              <a:rPr lang="en-US" altLang="zh-CN" sz="1600">
                <a:solidFill>
                  <a:schemeClr val="bg1"/>
                </a:solidFill>
              </a:rPr>
              <a:t>——</a:t>
            </a:r>
            <a:r>
              <a:rPr lang="zh-CN" altLang="en-US" sz="1600">
                <a:solidFill>
                  <a:schemeClr val="bg1"/>
                </a:solidFill>
              </a:rPr>
              <a:t>例外；而后，使用例外处理程序处理异常错误。</a:t>
            </a: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例外的产生</a:t>
            </a: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</a:rPr>
              <a:t>自动抛出例外，包括：</a:t>
            </a: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</a:rPr>
              <a:t>其一，程序运行中可自动由</a:t>
            </a:r>
            <a:r>
              <a:rPr lang="en-US" altLang="zh-CN" sz="1600">
                <a:solidFill>
                  <a:schemeClr val="bg1"/>
                </a:solidFill>
              </a:rPr>
              <a:t>Java</a:t>
            </a:r>
            <a:r>
              <a:rPr lang="zh-CN" altLang="en-US" sz="1600">
                <a:solidFill>
                  <a:schemeClr val="bg1"/>
                </a:solidFill>
              </a:rPr>
              <a:t>解释器引发并处理的例外（如：除</a:t>
            </a:r>
            <a:r>
              <a:rPr lang="en-US" altLang="zh-CN" sz="1600">
                <a:solidFill>
                  <a:schemeClr val="bg1"/>
                </a:solidFill>
              </a:rPr>
              <a:t>0</a:t>
            </a:r>
            <a:r>
              <a:rPr lang="zh-CN" altLang="en-US" sz="1600">
                <a:solidFill>
                  <a:schemeClr val="bg1"/>
                </a:solidFill>
              </a:rPr>
              <a:t>、下标越界、指针例外等）；这种例外称为运行例外，编程时不需捕获或声明。</a:t>
            </a: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</a:rPr>
              <a:t>在编译期由编译器确定某方法是否会发生此类例外（如</a:t>
            </a:r>
            <a:r>
              <a:rPr lang="en-US" altLang="zh-CN" sz="1600">
                <a:solidFill>
                  <a:schemeClr val="bg1"/>
                </a:solidFill>
              </a:rPr>
              <a:t>IOException, InterruptedException</a:t>
            </a:r>
            <a:r>
              <a:rPr lang="zh-CN" altLang="en-US" sz="1600">
                <a:solidFill>
                  <a:schemeClr val="bg1"/>
                </a:solidFill>
              </a:rPr>
              <a:t>）；这种例外称为非运行例外，必须编程时捕获或声明</a:t>
            </a: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编程抛出例外</a:t>
            </a: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</a:rPr>
              <a:t>在程序的相应部分以下面的语句抛出例外：</a:t>
            </a:r>
            <a:r>
              <a:rPr lang="en-US" altLang="zh-CN" sz="1600">
                <a:solidFill>
                  <a:schemeClr val="bg1"/>
                </a:solidFill>
              </a:rPr>
              <a:t>throw new XXXException(); throw new XXXException(String describe);</a:t>
            </a: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1B9ABDFB-069B-E5F9-80D7-012155A30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第四讲 例外处理机制</a:t>
            </a:r>
          </a:p>
        </p:txBody>
      </p:sp>
      <p:grpSp>
        <p:nvGrpSpPr>
          <p:cNvPr id="366615" name="Group 23">
            <a:extLst>
              <a:ext uri="{FF2B5EF4-FFF2-40B4-BE49-F238E27FC236}">
                <a16:creationId xmlns:a16="http://schemas.microsoft.com/office/drawing/2014/main" id="{413A4804-A442-B6E7-2A13-16E287D9120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58888" y="2349500"/>
            <a:ext cx="6178550" cy="1538288"/>
            <a:chOff x="720" y="1152"/>
            <a:chExt cx="5040" cy="1324"/>
          </a:xfrm>
        </p:grpSpPr>
        <p:sp>
          <p:nvSpPr>
            <p:cNvPr id="50182" name="Text Box 24">
              <a:extLst>
                <a:ext uri="{FF2B5EF4-FFF2-40B4-BE49-F238E27FC236}">
                  <a16:creationId xmlns:a16="http://schemas.microsoft.com/office/drawing/2014/main" id="{7CD1F379-9B71-795B-D84A-945098BCF66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20" y="1392"/>
              <a:ext cx="1009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1" lang="en-US" altLang="en-US" sz="1800" b="0">
                  <a:solidFill>
                    <a:schemeClr val="bg1"/>
                  </a:solidFill>
                  <a:latin typeface="Times New Roman" panose="02020603050405020304" pitchFamily="18" charset="0"/>
                </a:rPr>
                <a:t>Throwable</a:t>
              </a:r>
              <a:endParaRPr kumimoji="1" lang="en-US" altLang="zh-CN" sz="1800" b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0183" name="Text Box 25">
              <a:extLst>
                <a:ext uri="{FF2B5EF4-FFF2-40B4-BE49-F238E27FC236}">
                  <a16:creationId xmlns:a16="http://schemas.microsoft.com/office/drawing/2014/main" id="{9E02922E-ADD1-6A43-2C3E-94D87E7E702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776" y="1152"/>
              <a:ext cx="1008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1" lang="en-US" altLang="en-US" sz="1800" b="0">
                  <a:solidFill>
                    <a:schemeClr val="bg1"/>
                  </a:solidFill>
                  <a:latin typeface="Times New Roman" panose="02020603050405020304" pitchFamily="18" charset="0"/>
                </a:rPr>
                <a:t>Error</a:t>
              </a:r>
              <a:endParaRPr kumimoji="1" lang="en-US" altLang="zh-CN" sz="1800" b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0184" name="Text Box 26">
              <a:extLst>
                <a:ext uri="{FF2B5EF4-FFF2-40B4-BE49-F238E27FC236}">
                  <a16:creationId xmlns:a16="http://schemas.microsoft.com/office/drawing/2014/main" id="{623EA86B-415F-2644-D026-B67AAEAC7C9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776" y="1679"/>
              <a:ext cx="1008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1" lang="en-US" altLang="en-US" sz="1800" b="0">
                  <a:solidFill>
                    <a:schemeClr val="bg1"/>
                  </a:solidFill>
                  <a:latin typeface="Times New Roman" panose="02020603050405020304" pitchFamily="18" charset="0"/>
                </a:rPr>
                <a:t>Exception</a:t>
              </a:r>
              <a:endParaRPr kumimoji="1" lang="en-US" altLang="zh-CN" sz="1800" b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0185" name="AutoShape 27">
              <a:extLst>
                <a:ext uri="{FF2B5EF4-FFF2-40B4-BE49-F238E27FC236}">
                  <a16:creationId xmlns:a16="http://schemas.microsoft.com/office/drawing/2014/main" id="{DB081DF0-30E5-20DD-562D-FA51249F1C3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80" y="1344"/>
              <a:ext cx="96" cy="432"/>
            </a:xfrm>
            <a:prstGeom prst="leftBrace">
              <a:avLst>
                <a:gd name="adj1" fmla="val 37500"/>
                <a:gd name="adj2" fmla="val 51528"/>
              </a:avLst>
            </a:prstGeom>
            <a:noFill/>
            <a:ln w="12700" cap="sq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FontTx/>
                <a:buNone/>
              </a:pPr>
              <a:endParaRPr lang="zh-CN" altLang="en-US" sz="10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0186" name="Text Box 28">
              <a:extLst>
                <a:ext uri="{FF2B5EF4-FFF2-40B4-BE49-F238E27FC236}">
                  <a16:creationId xmlns:a16="http://schemas.microsoft.com/office/drawing/2014/main" id="{8BE0FF59-9DE2-26E1-2E2D-CA8EDDF8CEE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784" y="1392"/>
              <a:ext cx="2976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1" lang="en-US" altLang="zh-CN" sz="1800" b="0">
                  <a:solidFill>
                    <a:schemeClr val="bg1"/>
                  </a:solidFill>
                  <a:latin typeface="Times New Roman" panose="02020603050405020304" pitchFamily="18" charset="0"/>
                </a:rPr>
                <a:t>ArrayIndexOutOfBoundsException</a:t>
              </a:r>
            </a:p>
          </p:txBody>
        </p:sp>
        <p:sp>
          <p:nvSpPr>
            <p:cNvPr id="50187" name="Text Box 29">
              <a:extLst>
                <a:ext uri="{FF2B5EF4-FFF2-40B4-BE49-F238E27FC236}">
                  <a16:creationId xmlns:a16="http://schemas.microsoft.com/office/drawing/2014/main" id="{8592B6CD-EFCF-FACF-857C-A07DC95ECE6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831" y="1776"/>
              <a:ext cx="1586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1" lang="en-US" altLang="zh-CN" sz="1800" b="0">
                  <a:solidFill>
                    <a:schemeClr val="bg1"/>
                  </a:solidFill>
                  <a:latin typeface="Times New Roman" panose="02020603050405020304" pitchFamily="18" charset="0"/>
                </a:rPr>
                <a:t>Exception</a:t>
              </a:r>
            </a:p>
          </p:txBody>
        </p:sp>
        <p:sp>
          <p:nvSpPr>
            <p:cNvPr id="50188" name="Text Box 30">
              <a:extLst>
                <a:ext uri="{FF2B5EF4-FFF2-40B4-BE49-F238E27FC236}">
                  <a16:creationId xmlns:a16="http://schemas.microsoft.com/office/drawing/2014/main" id="{482F892F-A401-5CAF-1B06-7EEBB00D7C2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831" y="2160"/>
              <a:ext cx="1586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1" lang="zh-CN" altLang="zh-CN" sz="1800" b="0">
                  <a:solidFill>
                    <a:schemeClr val="bg1"/>
                  </a:solidFill>
                  <a:latin typeface="Times New Roman" panose="02020603050405020304" pitchFamily="18" charset="0"/>
                </a:rPr>
                <a:t>……...</a:t>
              </a:r>
            </a:p>
          </p:txBody>
        </p:sp>
        <p:sp>
          <p:nvSpPr>
            <p:cNvPr id="50189" name="AutoShape 31">
              <a:extLst>
                <a:ext uri="{FF2B5EF4-FFF2-40B4-BE49-F238E27FC236}">
                  <a16:creationId xmlns:a16="http://schemas.microsoft.com/office/drawing/2014/main" id="{5AB02356-E6D1-8856-DDA9-8A9C53D442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88" y="1584"/>
              <a:ext cx="96" cy="768"/>
            </a:xfrm>
            <a:prstGeom prst="leftBrace">
              <a:avLst>
                <a:gd name="adj1" fmla="val 66667"/>
                <a:gd name="adj2" fmla="val 37370"/>
              </a:avLst>
            </a:prstGeom>
            <a:noFill/>
            <a:ln w="12700" cap="sq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FontTx/>
                <a:buNone/>
              </a:pPr>
              <a:endParaRPr lang="zh-CN" altLang="en-US" sz="10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6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6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6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6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66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6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6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6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6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6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6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6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6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6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6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6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6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6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6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6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6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6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6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6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6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6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6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6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6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65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65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65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65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65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65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65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65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65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65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65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65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65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65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65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65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4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灯片编号占位符 2">
            <a:extLst>
              <a:ext uri="{FF2B5EF4-FFF2-40B4-BE49-F238E27FC236}">
                <a16:creationId xmlns:a16="http://schemas.microsoft.com/office/drawing/2014/main" id="{4C96B7AD-F125-DD44-43A5-18431E97B0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209BD019-40B7-4953-ACF1-357249409FFD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F46D6AFB-922C-2B6D-A282-F27712607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第四讲 例外处理机制</a:t>
            </a:r>
          </a:p>
        </p:txBody>
      </p:sp>
      <p:sp>
        <p:nvSpPr>
          <p:cNvPr id="51204" name="Text Box 6">
            <a:extLst>
              <a:ext uri="{FF2B5EF4-FFF2-40B4-BE49-F238E27FC236}">
                <a16:creationId xmlns:a16="http://schemas.microsoft.com/office/drawing/2014/main" id="{51011DA7-AE48-508B-2847-7C9EE35D0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700213"/>
            <a:ext cx="79200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50000"/>
              </a:spcBef>
              <a:buClrTx/>
              <a:buFontTx/>
              <a:buNone/>
            </a:pPr>
            <a:endParaRPr lang="zh-CN" altLang="zh-CN" sz="10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70805" name="Group 117">
            <a:extLst>
              <a:ext uri="{FF2B5EF4-FFF2-40B4-BE49-F238E27FC236}">
                <a16:creationId xmlns:a16="http://schemas.microsoft.com/office/drawing/2014/main" id="{A93BDA8A-A3ED-495E-B7CD-5184FAC838C7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684213" y="1773238"/>
          <a:ext cx="7991475" cy="4125915"/>
        </p:xfrm>
        <a:graphic>
          <a:graphicData uri="http://schemas.openxmlformats.org/drawingml/2006/table">
            <a:tbl>
              <a:tblPr/>
              <a:tblGrid>
                <a:gridCol w="3455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5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2738"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附录：常见异常内涵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Exception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子类名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异常含义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IO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Exception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IO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操作不能正常进行引起的异常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1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Arithmetic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Exception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算术运算所产生的异常，如除以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ClassNotFound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Exception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程序欲加载某类时，找不到该类而引起的异常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1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NotSuchMethod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Exception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找不到所调用的方法而引起的异常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1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NumberFormat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Exception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将所输入的字符串转换成数值时所产生的异常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1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OutOfMemory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Exception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New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操作，系统无法正常分配内存时引起的异常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IllegalAccess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Exception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试图访问一个非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public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方法时引起的异常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1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FileNotFound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Exception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未找到指定文件时引起的异常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1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EOF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Exception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未完成输入操作却由于文件结束而引起的异常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5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StringIndexOutOfBounds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Exception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字符串索引值超出范围所引起的异常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65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ArrayIndexOutOfBounds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Exception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8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4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sz="2000"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defRPr b="1">
                          <a:solidFill>
                            <a:srgbClr val="3399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数组索引值超出数组边界引起的异常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0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0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0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0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灯片编号占位符 3">
            <a:extLst>
              <a:ext uri="{FF2B5EF4-FFF2-40B4-BE49-F238E27FC236}">
                <a16:creationId xmlns:a16="http://schemas.microsoft.com/office/drawing/2014/main" id="{DF224FF2-6D0C-EFC3-25DE-82EED41549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8825E337-546C-4EF6-B5C1-9977F17EC8DD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67618" name="Rectangle 2">
            <a:extLst>
              <a:ext uri="{FF2B5EF4-FFF2-40B4-BE49-F238E27FC236}">
                <a16:creationId xmlns:a16="http://schemas.microsoft.com/office/drawing/2014/main" id="{A40B40B9-D99C-AE38-32F0-088C2B7A7F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427672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chemeClr val="bg1"/>
              </a:buClr>
              <a:buFontTx/>
              <a:buAutoNum type="arabicPeriod" startAt="2"/>
              <a:tabLst>
                <a:tab pos="627063" algn="l"/>
                <a:tab pos="809625" algn="l"/>
              </a:tabLst>
            </a:pPr>
            <a:r>
              <a:rPr lang="en-US" altLang="zh-CN" sz="2800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sz="2800">
                <a:solidFill>
                  <a:schemeClr val="bg1"/>
                </a:solidFill>
                <a:ea typeface="华文行楷" panose="02010800040101010101" pitchFamily="2" charset="-122"/>
              </a:rPr>
              <a:t>中错误类型及其处理方式</a:t>
            </a: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en-US" altLang="zh-CN" sz="2000">
                <a:solidFill>
                  <a:schemeClr val="bg1"/>
                </a:solidFill>
              </a:rPr>
              <a:t>Java</a:t>
            </a:r>
            <a:r>
              <a:rPr lang="zh-CN" altLang="en-US" sz="2000">
                <a:solidFill>
                  <a:schemeClr val="bg1"/>
                </a:solidFill>
              </a:rPr>
              <a:t>例外的捕获和处理</a:t>
            </a:r>
          </a:p>
          <a:p>
            <a:pPr marL="609600" indent="-609600">
              <a:spcBef>
                <a:spcPct val="45000"/>
              </a:spcBef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zh-CN" sz="2000">
                <a:solidFill>
                  <a:schemeClr val="bg1"/>
                </a:solidFill>
              </a:rPr>
              <a:t>警戒区：可能会引起</a:t>
            </a:r>
            <a:br>
              <a:rPr lang="zh-CN" altLang="en-US" sz="2000">
                <a:solidFill>
                  <a:schemeClr val="bg1"/>
                </a:solidFill>
              </a:rPr>
            </a:br>
            <a:r>
              <a:rPr lang="zh-CN" altLang="zh-CN" sz="2000">
                <a:solidFill>
                  <a:schemeClr val="bg1"/>
                </a:solidFill>
              </a:rPr>
              <a:t>例外的代码段</a:t>
            </a:r>
            <a:r>
              <a:rPr lang="zh-CN" altLang="en-US" sz="2000">
                <a:solidFill>
                  <a:schemeClr val="bg1"/>
                </a:solidFill>
              </a:rPr>
              <a:t>。</a:t>
            </a:r>
          </a:p>
          <a:p>
            <a:pPr marL="609600" indent="-609600">
              <a:spcBef>
                <a:spcPct val="45000"/>
              </a:spcBef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en-US" sz="2000">
                <a:solidFill>
                  <a:schemeClr val="bg1"/>
                </a:solidFill>
              </a:rPr>
              <a:t>例外处理代码</a:t>
            </a:r>
            <a:br>
              <a:rPr lang="zh-CN" altLang="en-US" sz="2000">
                <a:solidFill>
                  <a:schemeClr val="bg1"/>
                </a:solidFill>
              </a:rPr>
            </a:br>
            <a:r>
              <a:rPr lang="en-US" altLang="en-US" sz="2000">
                <a:solidFill>
                  <a:schemeClr val="bg1"/>
                </a:solidFill>
              </a:rPr>
              <a:t>(Exception handlers)相当于一类特殊的方法调用</a:t>
            </a:r>
            <a:r>
              <a:rPr lang="zh-CN" altLang="en-US" sz="2000">
                <a:solidFill>
                  <a:schemeClr val="bg1"/>
                </a:solidFill>
              </a:rPr>
              <a:t>。</a:t>
            </a: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可用一组并列的</a:t>
            </a:r>
            <a:r>
              <a:rPr lang="en-US" altLang="zh-CN" sz="2000">
                <a:solidFill>
                  <a:schemeClr val="bg1"/>
                </a:solidFill>
              </a:rPr>
              <a:t>catch</a:t>
            </a:r>
            <a:r>
              <a:rPr lang="zh-CN" altLang="en-US" sz="2000">
                <a:solidFill>
                  <a:schemeClr val="bg1"/>
                </a:solidFill>
              </a:rPr>
              <a:t>块处理多例外情况。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匹配规则：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抛出对象与</a:t>
            </a:r>
            <a:r>
              <a:rPr lang="en-US" altLang="zh-CN" sz="2000">
                <a:solidFill>
                  <a:schemeClr val="bg1"/>
                </a:solidFill>
              </a:rPr>
              <a:t>catch</a:t>
            </a:r>
            <a:r>
              <a:rPr lang="zh-CN" altLang="en-US" sz="2000">
                <a:solidFill>
                  <a:schemeClr val="bg1"/>
                </a:solidFill>
              </a:rPr>
              <a:t>参数类型相同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抛出对象为</a:t>
            </a:r>
            <a:r>
              <a:rPr lang="en-US" altLang="zh-CN" sz="2000">
                <a:solidFill>
                  <a:schemeClr val="bg1"/>
                </a:solidFill>
              </a:rPr>
              <a:t>catch</a:t>
            </a:r>
            <a:r>
              <a:rPr lang="zh-CN" altLang="en-US" sz="2000">
                <a:solidFill>
                  <a:schemeClr val="bg1"/>
                </a:solidFill>
              </a:rPr>
              <a:t>参数类的子类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按先后顺序捕获（注意</a:t>
            </a:r>
            <a:r>
              <a:rPr lang="en-US" altLang="zh-CN" sz="2000">
                <a:solidFill>
                  <a:schemeClr val="bg1"/>
                </a:solidFill>
              </a:rPr>
              <a:t>catch</a:t>
            </a:r>
            <a:r>
              <a:rPr lang="zh-CN" altLang="en-US" sz="2000">
                <a:solidFill>
                  <a:schemeClr val="bg1"/>
                </a:solidFill>
              </a:rPr>
              <a:t>块书写时的排列顺序</a:t>
            </a:r>
            <a:r>
              <a:rPr lang="en-US" altLang="zh-CN" sz="2000">
                <a:solidFill>
                  <a:schemeClr val="bg1"/>
                </a:solidFill>
              </a:rPr>
              <a:t>: </a:t>
            </a:r>
            <a:r>
              <a:rPr lang="zh-CN" altLang="en-US" sz="2000">
                <a:solidFill>
                  <a:schemeClr val="bg1"/>
                </a:solidFill>
              </a:rPr>
              <a:t>先具体、后一般）</a:t>
            </a:r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6903EE0F-5612-4C2D-851F-09108C9DE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第四讲 例外处理机制</a:t>
            </a:r>
          </a:p>
        </p:txBody>
      </p:sp>
      <p:sp>
        <p:nvSpPr>
          <p:cNvPr id="367629" name="Text Box 13">
            <a:extLst>
              <a:ext uri="{FF2B5EF4-FFF2-40B4-BE49-F238E27FC236}">
                <a16:creationId xmlns:a16="http://schemas.microsoft.com/office/drawing/2014/main" id="{ADFB5EEF-5198-B366-850C-D4F5EDDC8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989138"/>
            <a:ext cx="4213225" cy="15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kumimoji="1" lang="en-US" altLang="zh-CN" sz="2000">
                <a:solidFill>
                  <a:srgbClr val="CC0000"/>
                </a:solidFill>
                <a:latin typeface="Times New Roman" panose="02020603050405020304" pitchFamily="18" charset="0"/>
              </a:rPr>
              <a:t> try</a:t>
            </a:r>
            <a:r>
              <a:rPr kumimoji="1" lang="en-US" altLang="zh-CN" sz="2000" b="0">
                <a:solidFill>
                  <a:schemeClr val="tx1"/>
                </a:solidFill>
                <a:latin typeface="Times New Roman" panose="02020603050405020304" pitchFamily="18" charset="0"/>
              </a:rPr>
              <a:t>{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kumimoji="1" lang="en-US" altLang="zh-CN" sz="2000" b="0">
                <a:solidFill>
                  <a:schemeClr val="tx1"/>
                </a:solidFill>
                <a:latin typeface="Times New Roman" panose="02020603050405020304" pitchFamily="18" charset="0"/>
              </a:rPr>
              <a:t>	</a:t>
            </a:r>
            <a:r>
              <a:rPr kumimoji="1" lang="zh-CN" altLang="en-US" sz="2000" b="0">
                <a:solidFill>
                  <a:schemeClr val="tx1"/>
                </a:solidFill>
                <a:latin typeface="Times New Roman" panose="02020603050405020304" pitchFamily="18" charset="0"/>
              </a:rPr>
              <a:t>警戒区代码	   </a:t>
            </a:r>
            <a:r>
              <a:rPr kumimoji="1" lang="en-US" altLang="zh-CN" sz="2000" b="0">
                <a:solidFill>
                  <a:schemeClr val="tx1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000" b="0">
                <a:solidFill>
                  <a:schemeClr val="tx1"/>
                </a:solidFill>
                <a:latin typeface="Times New Roman" panose="02020603050405020304" pitchFamily="18" charset="0"/>
              </a:rPr>
              <a:t>引起例外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kumimoji="1" lang="zh-CN" altLang="en-US" sz="2000" b="0">
                <a:solidFill>
                  <a:schemeClr val="tx1"/>
                </a:solidFill>
                <a:latin typeface="Times New Roman" panose="02020603050405020304" pitchFamily="18" charset="0"/>
              </a:rPr>
              <a:t>　 </a:t>
            </a:r>
            <a:r>
              <a:rPr kumimoji="1" lang="en-US" altLang="zh-CN" sz="2000" b="0">
                <a:solidFill>
                  <a:schemeClr val="tx1"/>
                </a:solidFill>
                <a:latin typeface="Times New Roman" panose="02020603050405020304" pitchFamily="18" charset="0"/>
              </a:rPr>
              <a:t>}</a:t>
            </a:r>
            <a:r>
              <a:rPr kumimoji="1" lang="en-US" altLang="zh-CN" sz="2000">
                <a:solidFill>
                  <a:srgbClr val="CC0000"/>
                </a:solidFill>
                <a:latin typeface="Times New Roman" panose="02020603050405020304" pitchFamily="18" charset="0"/>
              </a:rPr>
              <a:t>catch</a:t>
            </a:r>
            <a:r>
              <a:rPr kumimoji="1" lang="en-US" altLang="zh-CN" sz="2000" b="0">
                <a:solidFill>
                  <a:schemeClr val="tx1"/>
                </a:solidFill>
                <a:latin typeface="Times New Roman" panose="02020603050405020304" pitchFamily="18" charset="0"/>
              </a:rPr>
              <a:t>(ExceptType e)  {  //</a:t>
            </a:r>
            <a:r>
              <a:rPr kumimoji="1" lang="zh-CN" altLang="en-US" sz="2000" b="0">
                <a:solidFill>
                  <a:schemeClr val="tx1"/>
                </a:solidFill>
                <a:latin typeface="Times New Roman" panose="02020603050405020304" pitchFamily="18" charset="0"/>
              </a:rPr>
              <a:t>捕获例外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kumimoji="1" lang="zh-CN" altLang="en-US" sz="2000" b="0">
                <a:solidFill>
                  <a:schemeClr val="tx1"/>
                </a:solidFill>
                <a:latin typeface="Times New Roman" panose="02020603050405020304" pitchFamily="18" charset="0"/>
              </a:rPr>
              <a:t>	例外处理代码	  </a:t>
            </a:r>
            <a:r>
              <a:rPr kumimoji="1" lang="en-US" altLang="zh-CN" sz="2000" b="0">
                <a:solidFill>
                  <a:schemeClr val="tx1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000" b="0">
                <a:solidFill>
                  <a:schemeClr val="tx1"/>
                </a:solidFill>
                <a:latin typeface="Times New Roman" panose="02020603050405020304" pitchFamily="18" charset="0"/>
              </a:rPr>
              <a:t>处理例外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kumimoji="1" lang="zh-CN" altLang="en-US" sz="2000" b="0">
                <a:solidFill>
                  <a:schemeClr val="tx1"/>
                </a:solidFill>
                <a:latin typeface="Times New Roman" panose="02020603050405020304" pitchFamily="18" charset="0"/>
              </a:rPr>
              <a:t>			</a:t>
            </a:r>
            <a:r>
              <a:rPr kumimoji="1" lang="en-US" altLang="zh-CN" sz="2000" b="0">
                <a:solidFill>
                  <a:schemeClr val="tx1"/>
                </a:solidFill>
                <a:latin typeface="Times New Roman" panose="02020603050405020304" pitchFamily="18" charset="0"/>
              </a:rPr>
              <a:t>}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7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7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7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7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7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7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7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7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7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7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7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7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7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7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7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7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7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7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7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7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7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7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7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7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7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7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7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7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7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7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7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7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7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7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7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7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8" grpId="0" uiExpand="1" build="p"/>
      <p:bldP spid="36762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灯片编号占位符 3">
            <a:extLst>
              <a:ext uri="{FF2B5EF4-FFF2-40B4-BE49-F238E27FC236}">
                <a16:creationId xmlns:a16="http://schemas.microsoft.com/office/drawing/2014/main" id="{C70DFECD-E1C4-91B0-FAFA-B3F81C9FE2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6F96BC2C-97DA-4656-A394-EEA384BA5ADE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68642" name="Rectangle 2">
            <a:extLst>
              <a:ext uri="{FF2B5EF4-FFF2-40B4-BE49-F238E27FC236}">
                <a16:creationId xmlns:a16="http://schemas.microsoft.com/office/drawing/2014/main" id="{45F2B7B0-BCE2-E0E5-2BBA-24F16C4670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427672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chemeClr val="bg1"/>
              </a:buClr>
              <a:buFontTx/>
              <a:buAutoNum type="arabicPeriod" startAt="2"/>
              <a:tabLst>
                <a:tab pos="627063" algn="l"/>
                <a:tab pos="809625" algn="l"/>
              </a:tabLst>
            </a:pPr>
            <a:r>
              <a:rPr lang="en-US" altLang="zh-CN" sz="1600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sz="1600">
                <a:solidFill>
                  <a:schemeClr val="bg1"/>
                </a:solidFill>
                <a:ea typeface="华文行楷" panose="02010800040101010101" pitchFamily="2" charset="-122"/>
              </a:rPr>
              <a:t>中错误类型及其处理方式</a:t>
            </a: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en-US" altLang="zh-CN" sz="1600">
                <a:solidFill>
                  <a:schemeClr val="bg1"/>
                </a:solidFill>
              </a:rPr>
              <a:t>Java</a:t>
            </a:r>
            <a:r>
              <a:rPr lang="zh-CN" altLang="en-US" sz="1600">
                <a:solidFill>
                  <a:schemeClr val="bg1"/>
                </a:solidFill>
              </a:rPr>
              <a:t>例外处理过程</a:t>
            </a: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zh-CN" sz="1600">
                <a:solidFill>
                  <a:schemeClr val="bg1"/>
                </a:solidFill>
              </a:rPr>
              <a:t>当程序执行发生异常或遇到关键字 throw 时就抛出一个例外</a:t>
            </a: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zh-CN" sz="1600">
                <a:solidFill>
                  <a:schemeClr val="bg1"/>
                </a:solidFill>
              </a:rPr>
              <a:t>将控制转移到相关的 catch 块中处理之</a:t>
            </a: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zh-CN" sz="1600">
                <a:solidFill>
                  <a:schemeClr val="bg1"/>
                </a:solidFill>
              </a:rPr>
              <a:t>如果产生例外的方法本身没有相应catch 语句块，则应有throws语句声明例外</a:t>
            </a: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zh-CN" sz="1600">
                <a:solidFill>
                  <a:schemeClr val="bg1"/>
                </a:solidFill>
              </a:rPr>
              <a:t>退出当前方法并转向上一级调用此方法的catch 语句块</a:t>
            </a:r>
            <a:r>
              <a:rPr lang="zh-CN" altLang="en-US" sz="1600">
                <a:solidFill>
                  <a:schemeClr val="bg1"/>
                </a:solidFill>
              </a:rPr>
              <a:t>；</a:t>
            </a:r>
            <a:endParaRPr lang="zh-CN" altLang="zh-CN" sz="1600">
              <a:solidFill>
                <a:schemeClr val="bg1"/>
              </a:solidFill>
            </a:endParaRP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zh-CN" sz="1600">
                <a:solidFill>
                  <a:schemeClr val="bg1"/>
                </a:solidFill>
              </a:rPr>
              <a:t>若始终没有catch块来处理则由运行系统处理</a:t>
            </a:r>
            <a:r>
              <a:rPr lang="zh-CN" altLang="en-US" sz="1600">
                <a:solidFill>
                  <a:schemeClr val="bg1"/>
                </a:solidFill>
              </a:rPr>
              <a:t>；</a:t>
            </a: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zh-CN" sz="1600">
                <a:solidFill>
                  <a:schemeClr val="bg1"/>
                </a:solidFill>
              </a:rPr>
              <a:t>finally: </a:t>
            </a:r>
            <a:r>
              <a:rPr lang="zh-CN" altLang="en-US" sz="1600">
                <a:solidFill>
                  <a:schemeClr val="bg1"/>
                </a:solidFill>
              </a:rPr>
              <a:t>不论是否有例外抛出，均执行。</a:t>
            </a: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en-US" altLang="zh-CN" sz="1600">
                <a:solidFill>
                  <a:schemeClr val="bg1"/>
                </a:solidFill>
              </a:rPr>
              <a:t>Exception</a:t>
            </a:r>
            <a:r>
              <a:rPr lang="zh-CN" altLang="en-US" sz="1600">
                <a:solidFill>
                  <a:schemeClr val="bg1"/>
                </a:solidFill>
              </a:rPr>
              <a:t>类的几个方法：</a:t>
            </a: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zh-CN" sz="1600">
                <a:solidFill>
                  <a:schemeClr val="bg1"/>
                </a:solidFill>
              </a:rPr>
              <a:t>String getMessage()</a:t>
            </a:r>
            <a:r>
              <a:rPr lang="zh-CN" altLang="en-US" sz="1600">
                <a:solidFill>
                  <a:schemeClr val="bg1"/>
                </a:solidFill>
              </a:rPr>
              <a:t>：返回详细信息；</a:t>
            </a: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zh-CN" sz="1600">
                <a:solidFill>
                  <a:schemeClr val="bg1"/>
                </a:solidFill>
              </a:rPr>
              <a:t>String toString():</a:t>
            </a:r>
            <a:r>
              <a:rPr lang="zh-CN" altLang="en-US" sz="1600">
                <a:solidFill>
                  <a:schemeClr val="bg1"/>
                </a:solidFill>
              </a:rPr>
              <a:t>返回描述，包括详细信息；</a:t>
            </a: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zh-CN" sz="1600">
                <a:solidFill>
                  <a:schemeClr val="bg1"/>
                </a:solidFill>
              </a:rPr>
              <a:t>void printStackTrace(): </a:t>
            </a:r>
            <a:r>
              <a:rPr lang="zh-CN" altLang="en-US" sz="1600">
                <a:solidFill>
                  <a:schemeClr val="bg1"/>
                </a:solidFill>
              </a:rPr>
              <a:t>打印出例外发生的路径，即引起例外的方法调用的序列；</a:t>
            </a: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</a:rPr>
              <a:t>方法均继承自</a:t>
            </a:r>
            <a:r>
              <a:rPr lang="en-US" altLang="zh-CN" sz="1600">
                <a:solidFill>
                  <a:schemeClr val="bg1"/>
                </a:solidFill>
              </a:rPr>
              <a:t>Throwable</a:t>
            </a:r>
            <a:r>
              <a:rPr lang="zh-CN" altLang="en-US" sz="1600">
                <a:solidFill>
                  <a:schemeClr val="bg1"/>
                </a:solidFill>
              </a:rPr>
              <a:t>类。</a:t>
            </a: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</a:rPr>
              <a:t>例如：</a:t>
            </a:r>
          </a:p>
        </p:txBody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43C147A2-26EE-7DE0-6281-02E61635A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第四讲 例外处理机制</a:t>
            </a:r>
          </a:p>
        </p:txBody>
      </p:sp>
      <p:sp>
        <p:nvSpPr>
          <p:cNvPr id="368645" name="Text Box 5" descr="再生纸">
            <a:extLst>
              <a:ext uri="{FF2B5EF4-FFF2-40B4-BE49-F238E27FC236}">
                <a16:creationId xmlns:a16="http://schemas.microsoft.com/office/drawing/2014/main" id="{412C3516-8301-937A-2847-6F1F625EB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125538"/>
            <a:ext cx="7200900" cy="4572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prstShdw prst="shdw17" dist="17961" dir="135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0" rIns="18000" bIns="0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1" lang="en-US" altLang="zh-CN" sz="2000" b="0">
                <a:solidFill>
                  <a:schemeClr val="tx1"/>
                </a:solidFill>
                <a:latin typeface="Times New Roman" panose="02020603050405020304" pitchFamily="18" charset="0"/>
              </a:rPr>
              <a:t>public class ExceptionMethods  {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1" lang="en-US" altLang="zh-CN" sz="2000" b="0">
                <a:solidFill>
                  <a:schemeClr val="tx1"/>
                </a:solidFill>
                <a:latin typeface="Times New Roman" panose="02020603050405020304" pitchFamily="18" charset="0"/>
              </a:rPr>
              <a:t>     public static void main(String[] args) {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1" lang="en-US" altLang="zh-CN" sz="2000" b="0">
                <a:solidFill>
                  <a:schemeClr val="tx1"/>
                </a:solidFill>
                <a:latin typeface="Times New Roman" panose="02020603050405020304" pitchFamily="18" charset="0"/>
              </a:rPr>
              <a:t>	try {  </a:t>
            </a:r>
            <a:r>
              <a:rPr kumimoji="1" lang="en-US" altLang="zh-CN" sz="2000">
                <a:solidFill>
                  <a:srgbClr val="3366FF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000">
                <a:solidFill>
                  <a:srgbClr val="3366FF"/>
                </a:solidFill>
                <a:latin typeface="Times New Roman" panose="02020603050405020304" pitchFamily="18" charset="0"/>
              </a:rPr>
              <a:t>抛出例外</a:t>
            </a:r>
            <a:endParaRPr kumimoji="1" lang="zh-CN" altLang="en-US" sz="20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1" lang="zh-CN" altLang="en-US" sz="2000" b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</a:t>
            </a:r>
            <a:r>
              <a:rPr kumimoji="1" lang="en-US" altLang="zh-CN" sz="2000" b="0">
                <a:solidFill>
                  <a:schemeClr val="tx1"/>
                </a:solidFill>
                <a:latin typeface="Times New Roman" panose="02020603050405020304" pitchFamily="18" charset="0"/>
              </a:rPr>
              <a:t>throw new Exception("Here's my Exception");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1" lang="en-US" altLang="zh-CN" sz="2000" b="0">
                <a:solidFill>
                  <a:schemeClr val="tx1"/>
                </a:solidFill>
                <a:latin typeface="Times New Roman" panose="02020603050405020304" pitchFamily="18" charset="0"/>
              </a:rPr>
              <a:t>	} catch(Exception e) {  </a:t>
            </a:r>
            <a:r>
              <a:rPr kumimoji="1" lang="en-US" altLang="zh-CN" sz="2000">
                <a:solidFill>
                  <a:srgbClr val="3366FF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000">
                <a:solidFill>
                  <a:srgbClr val="3366FF"/>
                </a:solidFill>
                <a:latin typeface="Times New Roman" panose="02020603050405020304" pitchFamily="18" charset="0"/>
              </a:rPr>
              <a:t>捕获例外</a:t>
            </a:r>
            <a:endParaRPr kumimoji="1" lang="zh-CN" altLang="en-US" sz="20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1" lang="zh-CN" altLang="en-US" sz="2000" b="0">
                <a:solidFill>
                  <a:schemeClr val="tx1"/>
                </a:solidFill>
                <a:latin typeface="Times New Roman" panose="02020603050405020304" pitchFamily="18" charset="0"/>
              </a:rPr>
              <a:t>	     </a:t>
            </a:r>
            <a:r>
              <a:rPr kumimoji="1" lang="en-US" altLang="zh-CN" sz="2000">
                <a:solidFill>
                  <a:srgbClr val="3366FF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000">
                <a:solidFill>
                  <a:srgbClr val="3366FF"/>
                </a:solidFill>
                <a:latin typeface="Times New Roman" panose="02020603050405020304" pitchFamily="18" charset="0"/>
              </a:rPr>
              <a:t>处理例外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1" lang="zh-CN" altLang="en-US" sz="2000" b="0">
                <a:solidFill>
                  <a:schemeClr val="tx1"/>
                </a:solidFill>
                <a:latin typeface="Times New Roman" panose="02020603050405020304" pitchFamily="18" charset="0"/>
              </a:rPr>
              <a:t>	     </a:t>
            </a:r>
            <a:r>
              <a:rPr kumimoji="1" lang="en-US" altLang="zh-CN" sz="2000" b="0">
                <a:solidFill>
                  <a:schemeClr val="tx1"/>
                </a:solidFill>
                <a:latin typeface="Times New Roman" panose="02020603050405020304" pitchFamily="18" charset="0"/>
              </a:rPr>
              <a:t>System.out.println("Caught Exception");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1" lang="en-US" altLang="zh-CN" sz="2000" b="0">
                <a:solidFill>
                  <a:schemeClr val="tx1"/>
                </a:solidFill>
                <a:latin typeface="Times New Roman" panose="02020603050405020304" pitchFamily="18" charset="0"/>
              </a:rPr>
              <a:t>	     System.out.println("e.getMessage(): " + 							e.</a:t>
            </a:r>
            <a:r>
              <a:rPr kumimoji="1" lang="en-US" altLang="zh-CN" sz="2000" b="0">
                <a:solidFill>
                  <a:schemeClr val="accent2"/>
                </a:solidFill>
                <a:latin typeface="Times New Roman" panose="02020603050405020304" pitchFamily="18" charset="0"/>
              </a:rPr>
              <a:t>getMessage</a:t>
            </a:r>
            <a:r>
              <a:rPr kumimoji="1" lang="en-US" altLang="zh-CN" sz="2000" b="0">
                <a:solidFill>
                  <a:schemeClr val="tx1"/>
                </a:solidFill>
                <a:latin typeface="Times New Roman" panose="02020603050405020304" pitchFamily="18" charset="0"/>
              </a:rPr>
              <a:t>());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1" lang="en-US" altLang="zh-CN" sz="2000" b="0">
                <a:solidFill>
                  <a:schemeClr val="tx1"/>
                </a:solidFill>
                <a:latin typeface="Times New Roman" panose="02020603050405020304" pitchFamily="18" charset="0"/>
              </a:rPr>
              <a:t>	     System.out.println("e.toString(): " + e.</a:t>
            </a:r>
            <a:r>
              <a:rPr kumimoji="1" lang="en-US" altLang="zh-CN" sz="2000" b="0">
                <a:solidFill>
                  <a:schemeClr val="accent2"/>
                </a:solidFill>
                <a:latin typeface="Times New Roman" panose="02020603050405020304" pitchFamily="18" charset="0"/>
              </a:rPr>
              <a:t>toString</a:t>
            </a:r>
            <a:r>
              <a:rPr kumimoji="1" lang="en-US" altLang="zh-CN" sz="2000" b="0">
                <a:solidFill>
                  <a:schemeClr val="tx1"/>
                </a:solidFill>
                <a:latin typeface="Times New Roman" panose="02020603050405020304" pitchFamily="18" charset="0"/>
              </a:rPr>
              <a:t>());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1" lang="en-US" altLang="zh-CN" sz="2000" b="0">
                <a:solidFill>
                  <a:schemeClr val="tx1"/>
                </a:solidFill>
                <a:latin typeface="Times New Roman" panose="02020603050405020304" pitchFamily="18" charset="0"/>
              </a:rPr>
              <a:t>	     System.out.println("e.printStackTrace():");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1" lang="en-US" altLang="zh-CN" sz="2000" b="0">
                <a:solidFill>
                  <a:schemeClr val="tx1"/>
                </a:solidFill>
                <a:latin typeface="Times New Roman" panose="02020603050405020304" pitchFamily="18" charset="0"/>
              </a:rPr>
              <a:t>	     e.</a:t>
            </a:r>
            <a:r>
              <a:rPr kumimoji="1" lang="en-US" altLang="zh-CN" sz="2000" b="0">
                <a:solidFill>
                  <a:schemeClr val="accent2"/>
                </a:solidFill>
                <a:latin typeface="Times New Roman" panose="02020603050405020304" pitchFamily="18" charset="0"/>
              </a:rPr>
              <a:t>printStackTrace</a:t>
            </a:r>
            <a:r>
              <a:rPr kumimoji="1" lang="en-US" altLang="zh-CN" sz="2000" b="0">
                <a:solidFill>
                  <a:schemeClr val="tx1"/>
                </a:solidFill>
                <a:latin typeface="Times New Roman" panose="02020603050405020304" pitchFamily="18" charset="0"/>
              </a:rPr>
              <a:t>();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1" lang="en-US" altLang="zh-CN" sz="2000" b="0">
                <a:solidFill>
                  <a:schemeClr val="tx1"/>
                </a:solidFill>
                <a:latin typeface="Times New Roman" panose="02020603050405020304" pitchFamily="18" charset="0"/>
              </a:rPr>
              <a:t>	}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1" lang="en-US" altLang="zh-CN" sz="2000" b="0">
                <a:solidFill>
                  <a:schemeClr val="tx1"/>
                </a:solidFill>
                <a:latin typeface="Times New Roman" panose="02020603050405020304" pitchFamily="18" charset="0"/>
              </a:rPr>
              <a:t>     } </a:t>
            </a:r>
            <a:r>
              <a:rPr kumimoji="1" lang="en-US" altLang="zh-CN" sz="2000">
                <a:solidFill>
                  <a:srgbClr val="3366FF"/>
                </a:solidFill>
                <a:latin typeface="Times New Roman" panose="02020603050405020304" pitchFamily="18" charset="0"/>
              </a:rPr>
              <a:t>//end of main()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1" lang="en-US" altLang="zh-CN" sz="2000">
                <a:solidFill>
                  <a:schemeClr val="tx1"/>
                </a:solidFill>
                <a:latin typeface="Times New Roman" panose="02020603050405020304" pitchFamily="18" charset="0"/>
              </a:rPr>
              <a:t>} </a:t>
            </a:r>
            <a:r>
              <a:rPr kumimoji="1" lang="en-US" altLang="zh-CN" sz="2000">
                <a:solidFill>
                  <a:srgbClr val="3366FF"/>
                </a:solidFill>
                <a:latin typeface="Times New Roman" panose="02020603050405020304" pitchFamily="18" charset="0"/>
              </a:rPr>
              <a:t>//end of class</a:t>
            </a:r>
            <a:endParaRPr kumimoji="1" lang="zh-CN" altLang="zh-CN" sz="2000">
              <a:solidFill>
                <a:srgbClr val="3366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8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8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8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8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8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8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8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8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8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8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8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8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8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8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86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86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86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86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86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86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86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86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86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86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86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86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86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86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86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86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86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86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86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86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86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86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86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86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86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86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86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86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68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68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68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68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2" grpId="0" uiExpand="1" build="p"/>
      <p:bldP spid="36864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灯片编号占位符 3">
            <a:extLst>
              <a:ext uri="{FF2B5EF4-FFF2-40B4-BE49-F238E27FC236}">
                <a16:creationId xmlns:a16="http://schemas.microsoft.com/office/drawing/2014/main" id="{027BDDAD-E4AE-D9A9-7004-06A974E5B0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A91C4CF4-22B5-427A-B92A-1F2516D9D1CB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21538" name="Rectangle 2">
            <a:extLst>
              <a:ext uri="{FF2B5EF4-FFF2-40B4-BE49-F238E27FC236}">
                <a16:creationId xmlns:a16="http://schemas.microsoft.com/office/drawing/2014/main" id="{177602C9-13EB-13E9-06EC-E857EFE00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4267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Clr>
                <a:schemeClr val="bg1"/>
              </a:buClr>
              <a:buFontTx/>
              <a:buAutoNum type="arabicPeriod" startAt="2"/>
              <a:tabLst>
                <a:tab pos="627063" algn="l"/>
                <a:tab pos="809625" algn="l"/>
              </a:tabLst>
            </a:pPr>
            <a:r>
              <a:rPr lang="en-US" altLang="zh-CN" dirty="0">
                <a:solidFill>
                  <a:schemeClr val="bg1"/>
                </a:solidFill>
              </a:rPr>
              <a:t>Java </a:t>
            </a:r>
            <a:r>
              <a:rPr lang="zh-CN" altLang="en-US" dirty="0">
                <a:solidFill>
                  <a:schemeClr val="bg1"/>
                </a:solidFill>
              </a:rPr>
              <a:t>实质特征</a:t>
            </a: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2000" dirty="0">
                <a:solidFill>
                  <a:schemeClr val="bg1"/>
                </a:solidFill>
              </a:rPr>
              <a:t>简单</a:t>
            </a: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2000" dirty="0">
                <a:solidFill>
                  <a:schemeClr val="bg1"/>
                </a:solidFill>
              </a:rPr>
              <a:t>面向对象</a:t>
            </a: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2000" dirty="0">
                <a:solidFill>
                  <a:schemeClr val="bg1"/>
                </a:solidFill>
              </a:rPr>
              <a:t>分布式</a:t>
            </a: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2000" dirty="0">
                <a:solidFill>
                  <a:schemeClr val="bg1"/>
                </a:solidFill>
              </a:rPr>
              <a:t>稳定性</a:t>
            </a: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2000" dirty="0">
                <a:solidFill>
                  <a:schemeClr val="bg1"/>
                </a:solidFill>
              </a:rPr>
              <a:t>安全性</a:t>
            </a: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2000" dirty="0">
                <a:solidFill>
                  <a:schemeClr val="bg1"/>
                </a:solidFill>
              </a:rPr>
              <a:t>结构中立</a:t>
            </a: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2000" dirty="0">
                <a:solidFill>
                  <a:schemeClr val="bg1"/>
                </a:solidFill>
              </a:rPr>
              <a:t>可移植</a:t>
            </a: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2000" dirty="0">
                <a:solidFill>
                  <a:schemeClr val="bg1"/>
                </a:solidFill>
              </a:rPr>
              <a:t>解释型</a:t>
            </a: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tabLst>
                <a:tab pos="627063" algn="l"/>
                <a:tab pos="809625" algn="l"/>
              </a:tabLst>
            </a:pPr>
            <a:r>
              <a:rPr lang="zh-CN" altLang="en-US" sz="2000" dirty="0">
                <a:solidFill>
                  <a:schemeClr val="bg1"/>
                </a:solidFill>
              </a:rPr>
              <a:t>多线程 </a:t>
            </a:r>
            <a:r>
              <a:rPr lang="en-US" altLang="zh-CN" sz="2000" dirty="0">
                <a:solidFill>
                  <a:schemeClr val="bg1"/>
                </a:solidFill>
              </a:rPr>
              <a:t>&amp; </a:t>
            </a:r>
            <a:r>
              <a:rPr lang="zh-CN" altLang="en-US" sz="2000" dirty="0">
                <a:solidFill>
                  <a:schemeClr val="bg1"/>
                </a:solidFill>
              </a:rPr>
              <a:t>动态</a:t>
            </a: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u"/>
              <a:tabLst>
                <a:tab pos="627063" algn="l"/>
                <a:tab pos="809625" algn="l"/>
              </a:tabLst>
            </a:pPr>
            <a:r>
              <a:rPr lang="zh-CN" altLang="en-US" sz="2000" dirty="0">
                <a:solidFill>
                  <a:schemeClr val="bg1"/>
                </a:solidFill>
              </a:rPr>
              <a:t>不足：解释型语言运行速度慢</a:t>
            </a:r>
            <a:r>
              <a:rPr lang="en-US" altLang="zh-CN" sz="2000" dirty="0">
                <a:solidFill>
                  <a:schemeClr val="bg1"/>
                </a:solidFill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</a:rPr>
              <a:t>语言标准有待进一步统一</a:t>
            </a:r>
            <a:r>
              <a:rPr lang="en-US" altLang="zh-CN" sz="2000" dirty="0">
                <a:solidFill>
                  <a:schemeClr val="bg1"/>
                </a:solidFill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</a:rPr>
              <a:t>缺乏稳定的编程环境</a:t>
            </a: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u"/>
              <a:tabLst>
                <a:tab pos="627063" algn="l"/>
                <a:tab pos="809625" algn="l"/>
              </a:tabLst>
            </a:pPr>
            <a:endParaRPr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8C1CA345-7828-B716-61E9-027F8ED56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第一讲 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Java 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语言概述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1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1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1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1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1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1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1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1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1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1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1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1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1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1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1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1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1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1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21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1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1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1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1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1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1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1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1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15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15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15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15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15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15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15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15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15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15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8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灯片编号占位符 3">
            <a:extLst>
              <a:ext uri="{FF2B5EF4-FFF2-40B4-BE49-F238E27FC236}">
                <a16:creationId xmlns:a16="http://schemas.microsoft.com/office/drawing/2014/main" id="{AD1B0313-18ED-7F9B-92BE-D46C1B7FB1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FB72D0C8-1C84-453C-882A-141B0810A551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69666" name="Rectangle 2">
            <a:extLst>
              <a:ext uri="{FF2B5EF4-FFF2-40B4-BE49-F238E27FC236}">
                <a16:creationId xmlns:a16="http://schemas.microsoft.com/office/drawing/2014/main" id="{7061A3D2-C0B8-AB17-3F82-9401C7350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427672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chemeClr val="bg1"/>
              </a:buClr>
              <a:buFontTx/>
              <a:buAutoNum type="arabicPeriod" startAt="2"/>
              <a:tabLst>
                <a:tab pos="627063" algn="l"/>
                <a:tab pos="809625" algn="l"/>
              </a:tabLst>
            </a:pPr>
            <a:r>
              <a:rPr lang="en-US" altLang="zh-CN" sz="2400">
                <a:solidFill>
                  <a:schemeClr val="bg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 sz="2400">
                <a:solidFill>
                  <a:schemeClr val="bg1"/>
                </a:solidFill>
                <a:ea typeface="华文行楷" panose="02010800040101010101" pitchFamily="2" charset="-122"/>
              </a:rPr>
              <a:t>中错误类型及其处理方式</a:t>
            </a: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en-US" altLang="zh-CN" sz="2000">
                <a:solidFill>
                  <a:schemeClr val="bg1"/>
                </a:solidFill>
              </a:rPr>
              <a:t>Java</a:t>
            </a:r>
            <a:r>
              <a:rPr lang="zh-CN" altLang="en-US" sz="2000">
                <a:solidFill>
                  <a:schemeClr val="bg1"/>
                </a:solidFill>
              </a:rPr>
              <a:t>自定义例外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zh-CN" sz="2000">
                <a:solidFill>
                  <a:schemeClr val="bg1"/>
                </a:solidFill>
              </a:rPr>
              <a:t>必须从Java已有定义的例外类继承，如Exception、IOException等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zh-CN" sz="2000">
                <a:solidFill>
                  <a:schemeClr val="bg1"/>
                </a:solidFill>
              </a:rPr>
              <a:t>可扩展构造函数、变量和方法</a:t>
            </a:r>
            <a:r>
              <a:rPr lang="zh-CN" altLang="en-US" sz="2000">
                <a:solidFill>
                  <a:schemeClr val="bg1"/>
                </a:solidFill>
              </a:rPr>
              <a:t>。</a:t>
            </a: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例如：</a:t>
            </a: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课堂实例演示</a:t>
            </a: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3E8A98C8-423E-8A1C-5D48-FF784E372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第四讲 例外处理机制</a:t>
            </a:r>
          </a:p>
        </p:txBody>
      </p:sp>
      <p:sp>
        <p:nvSpPr>
          <p:cNvPr id="369669" name="Text Box 5" descr="再生纸">
            <a:extLst>
              <a:ext uri="{FF2B5EF4-FFF2-40B4-BE49-F238E27FC236}">
                <a16:creationId xmlns:a16="http://schemas.microsoft.com/office/drawing/2014/main" id="{57C6B0A0-C185-099A-A5A7-37B544D42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313" y="1154113"/>
            <a:ext cx="6889750" cy="4668837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prstShdw prst="shdw17" dist="17961" dir="135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0" rIns="18000" bIns="0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zh-CN" sz="2000" b="0">
                <a:solidFill>
                  <a:schemeClr val="tx1"/>
                </a:solidFill>
                <a:latin typeface="Times New Roman" panose="02020603050405020304" pitchFamily="18" charset="0"/>
              </a:rPr>
              <a:t>class MyException extends Exception { </a:t>
            </a:r>
            <a:r>
              <a:rPr kumimoji="1" lang="en-US" altLang="zh-CN" sz="2000">
                <a:solidFill>
                  <a:srgbClr val="3366FF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000">
                <a:solidFill>
                  <a:srgbClr val="3366FF"/>
                </a:solidFill>
                <a:latin typeface="Times New Roman" panose="02020603050405020304" pitchFamily="18" charset="0"/>
              </a:rPr>
              <a:t>自定义例外</a:t>
            </a:r>
            <a:endParaRPr kumimoji="1" lang="zh-CN" altLang="en-US" sz="20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zh-CN" altLang="en-US" sz="2000" b="0">
                <a:solidFill>
                  <a:schemeClr val="tx1"/>
                </a:solidFill>
                <a:latin typeface="Times New Roman" panose="02020603050405020304" pitchFamily="18" charset="0"/>
              </a:rPr>
              <a:t>        </a:t>
            </a:r>
            <a:r>
              <a:rPr kumimoji="1" lang="en-US" altLang="zh-CN" sz="2000" b="0">
                <a:solidFill>
                  <a:schemeClr val="tx1"/>
                </a:solidFill>
                <a:latin typeface="Times New Roman" panose="02020603050405020304" pitchFamily="18" charset="0"/>
              </a:rPr>
              <a:t>public MyException() {}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zh-CN" sz="2000" b="0">
                <a:solidFill>
                  <a:schemeClr val="tx1"/>
                </a:solidFill>
                <a:latin typeface="Times New Roman" panose="02020603050405020304" pitchFamily="18" charset="0"/>
              </a:rPr>
              <a:t>        public MyException(String msg) {  super(msg);       }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zh-CN" sz="2000" b="0">
                <a:solidFill>
                  <a:schemeClr val="tx1"/>
                </a:solidFill>
                <a:latin typeface="Times New Roman" panose="02020603050405020304" pitchFamily="18" charset="0"/>
              </a:rPr>
              <a:t>}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kumimoji="1" lang="en-US" altLang="zh-CN" sz="2000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zh-CN" sz="2000" b="0">
                <a:solidFill>
                  <a:schemeClr val="tx1"/>
                </a:solidFill>
                <a:latin typeface="Times New Roman" panose="02020603050405020304" pitchFamily="18" charset="0"/>
              </a:rPr>
              <a:t>public class Inheriting {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zh-CN" sz="2000" b="0">
                <a:solidFill>
                  <a:schemeClr val="tx1"/>
                </a:solidFill>
                <a:latin typeface="Times New Roman" panose="02020603050405020304" pitchFamily="18" charset="0"/>
              </a:rPr>
              <a:t>        public static void f( ) throws MyException {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zh-CN" sz="2000" b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System.out.println("Throwing MyException from f()");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zh-CN" sz="2000" b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throw new MyException();  </a:t>
            </a:r>
            <a:r>
              <a:rPr kumimoji="1" lang="en-US" altLang="zh-CN" sz="2000">
                <a:solidFill>
                  <a:srgbClr val="3366FF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000">
                <a:solidFill>
                  <a:srgbClr val="3366FF"/>
                </a:solidFill>
                <a:latin typeface="Times New Roman" panose="02020603050405020304" pitchFamily="18" charset="0"/>
              </a:rPr>
              <a:t>抛出自定义例外</a:t>
            </a:r>
            <a:endParaRPr kumimoji="1" lang="zh-CN" altLang="en-US" sz="20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zh-CN" altLang="en-US" sz="2000" b="0">
                <a:solidFill>
                  <a:schemeClr val="tx1"/>
                </a:solidFill>
                <a:latin typeface="Times New Roman" panose="02020603050405020304" pitchFamily="18" charset="0"/>
              </a:rPr>
              <a:t>        </a:t>
            </a:r>
            <a:r>
              <a:rPr kumimoji="1" lang="en-US" altLang="zh-CN" sz="2000" b="0">
                <a:solidFill>
                  <a:schemeClr val="tx1"/>
                </a:solidFill>
                <a:latin typeface="Times New Roman" panose="02020603050405020304" pitchFamily="18" charset="0"/>
              </a:rPr>
              <a:t>}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zh-CN" sz="2000" b="0">
                <a:solidFill>
                  <a:schemeClr val="tx1"/>
                </a:solidFill>
                <a:latin typeface="Times New Roman" panose="02020603050405020304" pitchFamily="18" charset="0"/>
              </a:rPr>
              <a:t>        … … …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zh-CN" sz="2000" b="0">
                <a:solidFill>
                  <a:schemeClr val="tx1"/>
                </a:solidFill>
                <a:latin typeface="Times New Roman" panose="02020603050405020304" pitchFamily="18" charset="0"/>
              </a:rPr>
              <a:t>        public static void main(String[] args) {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zh-CN" sz="2000" b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try {   f();  }  </a:t>
            </a:r>
            <a:r>
              <a:rPr kumimoji="1" lang="en-US" altLang="zh-CN" sz="2000">
                <a:solidFill>
                  <a:srgbClr val="3366FF"/>
                </a:solidFill>
                <a:latin typeface="Times New Roman" panose="02020603050405020304" pitchFamily="18" charset="0"/>
              </a:rPr>
              <a:t>//</a:t>
            </a:r>
            <a:r>
              <a:rPr kumimoji="1" lang="zh-CN" altLang="en-US" sz="2000">
                <a:solidFill>
                  <a:srgbClr val="3366FF"/>
                </a:solidFill>
                <a:latin typeface="Times New Roman" panose="02020603050405020304" pitchFamily="18" charset="0"/>
              </a:rPr>
              <a:t>处理自定义例外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zh-CN" altLang="en-US" sz="2000" b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</a:t>
            </a:r>
            <a:r>
              <a:rPr kumimoji="1" lang="en-US" altLang="zh-CN" sz="2000" b="0">
                <a:solidFill>
                  <a:schemeClr val="tx1"/>
                </a:solidFill>
                <a:latin typeface="Times New Roman" panose="02020603050405020304" pitchFamily="18" charset="0"/>
              </a:rPr>
              <a:t>catch(MyException e) {  e.printStackTrace();  }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zh-CN" sz="2000" b="0">
                <a:solidFill>
                  <a:schemeClr val="tx1"/>
                </a:solidFill>
                <a:latin typeface="Times New Roman" panose="02020603050405020304" pitchFamily="18" charset="0"/>
              </a:rPr>
              <a:t>	    … … …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zh-CN" sz="2000" b="0">
                <a:solidFill>
                  <a:schemeClr val="tx1"/>
                </a:solidFill>
                <a:latin typeface="Times New Roman" panose="02020603050405020304" pitchFamily="18" charset="0"/>
              </a:rPr>
              <a:t>        } </a:t>
            </a:r>
            <a:r>
              <a:rPr kumimoji="1" lang="en-US" altLang="zh-CN" sz="2000">
                <a:solidFill>
                  <a:srgbClr val="3366FF"/>
                </a:solidFill>
                <a:latin typeface="Times New Roman" panose="02020603050405020304" pitchFamily="18" charset="0"/>
              </a:rPr>
              <a:t>//end of main()</a:t>
            </a:r>
            <a:endParaRPr kumimoji="1" lang="en-US" altLang="zh-CN" sz="20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zh-CN" sz="2000">
                <a:solidFill>
                  <a:schemeClr val="tx1"/>
                </a:solidFill>
                <a:latin typeface="Times New Roman" panose="02020603050405020304" pitchFamily="18" charset="0"/>
              </a:rPr>
              <a:t>} </a:t>
            </a:r>
            <a:r>
              <a:rPr kumimoji="1" lang="en-US" altLang="zh-CN" sz="2000">
                <a:solidFill>
                  <a:srgbClr val="3366FF"/>
                </a:solidFill>
                <a:latin typeface="Times New Roman" panose="02020603050405020304" pitchFamily="18" charset="0"/>
              </a:rPr>
              <a:t>//end of class Inheriting</a:t>
            </a:r>
            <a:endParaRPr kumimoji="1" lang="zh-CN" altLang="zh-CN" sz="2000">
              <a:solidFill>
                <a:srgbClr val="3366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9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9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9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9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9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9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9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9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9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9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9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9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9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9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9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9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9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9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9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9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9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9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9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9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6" grpId="0" uiExpand="1" build="p"/>
      <p:bldP spid="369669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灯片编号占位符 3">
            <a:extLst>
              <a:ext uri="{FF2B5EF4-FFF2-40B4-BE49-F238E27FC236}">
                <a16:creationId xmlns:a16="http://schemas.microsoft.com/office/drawing/2014/main" id="{17E75532-19EA-5FCA-995E-B58B95C2DD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E821BF8F-0A76-416A-A8AC-4106C85381CE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72738" name="Rectangle 2">
            <a:extLst>
              <a:ext uri="{FF2B5EF4-FFF2-40B4-BE49-F238E27FC236}">
                <a16:creationId xmlns:a16="http://schemas.microsoft.com/office/drawing/2014/main" id="{4E2AE448-773B-6A6E-6084-DF10E9654F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63713" y="3379788"/>
            <a:ext cx="6048375" cy="539750"/>
          </a:xfrm>
          <a:solidFill>
            <a:srgbClr val="FFFFFF"/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rgbClr val="0033CC"/>
              </a:buClr>
              <a:buFontTx/>
              <a:buAutoNum type="arabicPeriod"/>
              <a:tabLst>
                <a:tab pos="627063" algn="l"/>
                <a:tab pos="809625" algn="l"/>
              </a:tabLst>
            </a:pPr>
            <a:r>
              <a:rPr lang="en-US" altLang="zh-CN">
                <a:solidFill>
                  <a:schemeClr val="tx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>
                <a:solidFill>
                  <a:schemeClr val="tx1"/>
                </a:solidFill>
                <a:ea typeface="华文行楷" panose="02010800040101010101" pitchFamily="2" charset="-122"/>
              </a:rPr>
              <a:t>输入输出概说</a:t>
            </a:r>
          </a:p>
        </p:txBody>
      </p:sp>
      <p:sp>
        <p:nvSpPr>
          <p:cNvPr id="372739" name="Rectangle 3">
            <a:extLst>
              <a:ext uri="{FF2B5EF4-FFF2-40B4-BE49-F238E27FC236}">
                <a16:creationId xmlns:a16="http://schemas.microsoft.com/office/drawing/2014/main" id="{7E67D845-BDB2-7B04-C7A7-85E65F1F5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第五讲 系统输入输出</a:t>
            </a:r>
          </a:p>
        </p:txBody>
      </p:sp>
      <p:sp>
        <p:nvSpPr>
          <p:cNvPr id="372740" name="Rectangle 4">
            <a:extLst>
              <a:ext uri="{FF2B5EF4-FFF2-40B4-BE49-F238E27FC236}">
                <a16:creationId xmlns:a16="http://schemas.microsoft.com/office/drawing/2014/main" id="{FE77E5D8-E4EE-3C8F-5CD8-5CE8A4E76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113213"/>
            <a:ext cx="6048375" cy="539750"/>
          </a:xfrm>
          <a:prstGeom prst="rect">
            <a:avLst/>
          </a:prstGeom>
          <a:solidFill>
            <a:srgbClr val="FFFFFF"/>
          </a:solidFill>
          <a:ln w="22225">
            <a:solidFill>
              <a:srgbClr val="FF0000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>
            <a:lvl1pPr marL="609600" indent="-6096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4863" indent="-5334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644650" indent="-4572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205038" indent="-3810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765425" indent="-381000">
              <a:spcBef>
                <a:spcPct val="20000"/>
              </a:spcBef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2226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6798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1370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5942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0033CC"/>
              </a:buClr>
              <a:buFontTx/>
              <a:buAutoNum type="arabicPeriod" startAt="2"/>
            </a:pPr>
            <a:r>
              <a:rPr lang="zh-CN" altLang="en-US" sz="2400">
                <a:solidFill>
                  <a:schemeClr val="tx1"/>
                </a:solidFill>
                <a:ea typeface="华文行楷" panose="02010800040101010101" pitchFamily="2" charset="-122"/>
              </a:rPr>
              <a:t>流（字节</a:t>
            </a:r>
            <a:r>
              <a:rPr lang="en-US" altLang="zh-CN" sz="2400">
                <a:solidFill>
                  <a:schemeClr val="tx1"/>
                </a:solidFill>
                <a:ea typeface="华文行楷" panose="02010800040101010101" pitchFamily="2" charset="-122"/>
              </a:rPr>
              <a:t>/</a:t>
            </a:r>
            <a:r>
              <a:rPr lang="zh-CN" altLang="en-US" sz="2400">
                <a:solidFill>
                  <a:schemeClr val="tx1"/>
                </a:solidFill>
                <a:ea typeface="华文行楷" panose="02010800040101010101" pitchFamily="2" charset="-122"/>
              </a:rPr>
              <a:t>字符</a:t>
            </a:r>
            <a:r>
              <a:rPr lang="en-US" altLang="zh-CN" sz="2400">
                <a:solidFill>
                  <a:schemeClr val="tx1"/>
                </a:solidFill>
                <a:ea typeface="华文行楷" panose="02010800040101010101" pitchFamily="2" charset="-122"/>
              </a:rPr>
              <a:t>/</a:t>
            </a:r>
            <a:r>
              <a:rPr lang="zh-CN" altLang="en-US" sz="2400">
                <a:solidFill>
                  <a:schemeClr val="tx1"/>
                </a:solidFill>
                <a:ea typeface="华文行楷" panose="02010800040101010101" pitchFamily="2" charset="-122"/>
              </a:rPr>
              <a:t>过滤</a:t>
            </a:r>
            <a:r>
              <a:rPr lang="en-US" altLang="zh-CN" sz="2400">
                <a:solidFill>
                  <a:schemeClr val="tx1"/>
                </a:solidFill>
                <a:ea typeface="华文行楷" panose="02010800040101010101" pitchFamily="2" charset="-122"/>
              </a:rPr>
              <a:t>/</a:t>
            </a:r>
            <a:r>
              <a:rPr lang="zh-CN" altLang="en-US" sz="2400">
                <a:solidFill>
                  <a:schemeClr val="tx1"/>
                </a:solidFill>
                <a:ea typeface="华文行楷" panose="02010800040101010101" pitchFamily="2" charset="-122"/>
              </a:rPr>
              <a:t>对象</a:t>
            </a:r>
            <a:r>
              <a:rPr lang="en-US" altLang="zh-CN" sz="2400">
                <a:solidFill>
                  <a:schemeClr val="tx1"/>
                </a:solidFill>
                <a:ea typeface="华文行楷" panose="02010800040101010101" pitchFamily="2" charset="-122"/>
              </a:rPr>
              <a:t>/</a:t>
            </a:r>
            <a:r>
              <a:rPr lang="zh-CN" altLang="en-US" sz="2400">
                <a:solidFill>
                  <a:schemeClr val="tx1"/>
                </a:solidFill>
                <a:ea typeface="华文行楷" panose="02010800040101010101" pitchFamily="2" charset="-122"/>
              </a:rPr>
              <a:t>压缩）的应用</a:t>
            </a:r>
          </a:p>
        </p:txBody>
      </p:sp>
      <p:sp>
        <p:nvSpPr>
          <p:cNvPr id="372741" name="Rectangle 5">
            <a:extLst>
              <a:ext uri="{FF2B5EF4-FFF2-40B4-BE49-F238E27FC236}">
                <a16:creationId xmlns:a16="http://schemas.microsoft.com/office/drawing/2014/main" id="{D79116B7-4858-EC7F-797F-16C4375C6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674938"/>
            <a:ext cx="2736850" cy="5397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22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4863" indent="-5334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644650" indent="-4572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205038" indent="-3810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765425" indent="-381000">
              <a:spcBef>
                <a:spcPct val="20000"/>
              </a:spcBef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2226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6798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1370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5942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Clr>
                <a:srgbClr val="0033CC"/>
              </a:buClr>
              <a:buFontTx/>
              <a:buNone/>
            </a:pPr>
            <a:r>
              <a:rPr lang="zh-CN" altLang="en-US" sz="2800">
                <a:solidFill>
                  <a:srgbClr val="CC0000"/>
                </a:solidFill>
                <a:ea typeface="黑体" panose="02010609060101010101" pitchFamily="49" charset="-122"/>
              </a:rPr>
              <a:t>本讲主要内容：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2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2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273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273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2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2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8" grpId="0" build="p" animBg="1"/>
      <p:bldP spid="372739" grpId="0"/>
      <p:bldP spid="372740" grpId="0" animBg="1"/>
      <p:bldP spid="37274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灯片编号占位符 3">
            <a:extLst>
              <a:ext uri="{FF2B5EF4-FFF2-40B4-BE49-F238E27FC236}">
                <a16:creationId xmlns:a16="http://schemas.microsoft.com/office/drawing/2014/main" id="{E411C18F-1363-5B9E-BC75-9853F39018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818EE672-6692-4A9D-BAD0-300A9BFAB47C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73762" name="Rectangle 2">
            <a:extLst>
              <a:ext uri="{FF2B5EF4-FFF2-40B4-BE49-F238E27FC236}">
                <a16:creationId xmlns:a16="http://schemas.microsoft.com/office/drawing/2014/main" id="{60E8289F-90FE-522D-422C-8F96AFB84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4276725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Clr>
                <a:schemeClr val="bg1"/>
              </a:buClr>
              <a:buFontTx/>
              <a:buAutoNum type="arabicPeriod"/>
              <a:tabLst>
                <a:tab pos="627063" algn="l"/>
                <a:tab pos="809625" algn="l"/>
              </a:tabLst>
            </a:pPr>
            <a:r>
              <a:rPr lang="zh-CN" altLang="en-US" sz="2800">
                <a:solidFill>
                  <a:schemeClr val="bg1"/>
                </a:solidFill>
                <a:ea typeface="华文行楷" panose="02010800040101010101" pitchFamily="2" charset="-122"/>
              </a:rPr>
              <a:t>输入输出概说</a:t>
            </a: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en-US" altLang="zh-CN" sz="2000">
                <a:solidFill>
                  <a:schemeClr val="bg1"/>
                </a:solidFill>
              </a:rPr>
              <a:t>Java</a:t>
            </a:r>
            <a:r>
              <a:rPr lang="zh-CN" altLang="en-US" sz="2000">
                <a:solidFill>
                  <a:schemeClr val="bg1"/>
                </a:solidFill>
              </a:rPr>
              <a:t>中的输入</a:t>
            </a:r>
            <a:r>
              <a:rPr lang="en-US" altLang="zh-CN" sz="2000">
                <a:solidFill>
                  <a:schemeClr val="bg1"/>
                </a:solidFill>
              </a:rPr>
              <a:t>/</a:t>
            </a:r>
            <a:r>
              <a:rPr lang="zh-CN" altLang="en-US" sz="2000">
                <a:solidFill>
                  <a:schemeClr val="bg1"/>
                </a:solidFill>
              </a:rPr>
              <a:t>出不仅涉及对外设的操作，还涵盖对文件、网络的读</a:t>
            </a:r>
            <a:r>
              <a:rPr lang="en-US" altLang="zh-CN" sz="2000">
                <a:solidFill>
                  <a:schemeClr val="bg1"/>
                </a:solidFill>
              </a:rPr>
              <a:t>/</a:t>
            </a:r>
            <a:r>
              <a:rPr lang="zh-CN" altLang="en-US" sz="2000">
                <a:solidFill>
                  <a:schemeClr val="bg1"/>
                </a:solidFill>
              </a:rPr>
              <a:t>写，以及线程之间的数据通信等。</a:t>
            </a: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en-US" altLang="zh-CN" sz="2000">
                <a:solidFill>
                  <a:schemeClr val="bg1"/>
                </a:solidFill>
              </a:rPr>
              <a:t>Java.io</a:t>
            </a:r>
            <a:r>
              <a:rPr lang="zh-CN" altLang="en-US" sz="2000">
                <a:solidFill>
                  <a:schemeClr val="bg1"/>
                </a:solidFill>
              </a:rPr>
              <a:t>包集中所有关于输入</a:t>
            </a:r>
            <a:r>
              <a:rPr lang="en-US" altLang="zh-CN" sz="2000">
                <a:solidFill>
                  <a:schemeClr val="bg1"/>
                </a:solidFill>
              </a:rPr>
              <a:t>/</a:t>
            </a:r>
            <a:r>
              <a:rPr lang="zh-CN" altLang="en-US" sz="2000">
                <a:solidFill>
                  <a:schemeClr val="bg1"/>
                </a:solidFill>
              </a:rPr>
              <a:t>出的接口与类</a:t>
            </a: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en-US" altLang="zh-CN" sz="2000">
                <a:solidFill>
                  <a:schemeClr val="bg1"/>
                </a:solidFill>
              </a:rPr>
              <a:t>Java.io</a:t>
            </a:r>
            <a:r>
              <a:rPr lang="zh-CN" altLang="en-US" sz="2000">
                <a:solidFill>
                  <a:schemeClr val="bg1"/>
                </a:solidFill>
              </a:rPr>
              <a:t>包</a:t>
            </a:r>
            <a:r>
              <a:rPr lang="en-US" altLang="zh-CN" sz="2000">
                <a:solidFill>
                  <a:schemeClr val="bg1"/>
                </a:solidFill>
              </a:rPr>
              <a:t>5</a:t>
            </a:r>
            <a:r>
              <a:rPr lang="zh-CN" altLang="en-US" sz="2000">
                <a:solidFill>
                  <a:schemeClr val="bg1"/>
                </a:solidFill>
              </a:rPr>
              <a:t>个重要的类：</a:t>
            </a: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zh-CN" sz="1800">
                <a:solidFill>
                  <a:schemeClr val="bg1"/>
                </a:solidFill>
              </a:rPr>
              <a:t>InputStream</a:t>
            </a:r>
            <a:r>
              <a:rPr lang="zh-CN" altLang="en-US" sz="1800">
                <a:solidFill>
                  <a:schemeClr val="bg1"/>
                </a:solidFill>
              </a:rPr>
              <a:t>类（字节流的</a:t>
            </a:r>
            <a:r>
              <a:rPr lang="en-US" altLang="zh-CN" sz="1800">
                <a:solidFill>
                  <a:schemeClr val="bg1"/>
                </a:solidFill>
              </a:rPr>
              <a:t>IO</a:t>
            </a:r>
            <a:r>
              <a:rPr lang="zh-CN" altLang="en-US" sz="1800">
                <a:solidFill>
                  <a:schemeClr val="bg1"/>
                </a:solidFill>
              </a:rPr>
              <a:t>类）</a:t>
            </a: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zh-CN" sz="1800">
                <a:solidFill>
                  <a:schemeClr val="bg1"/>
                </a:solidFill>
              </a:rPr>
              <a:t>OutStream</a:t>
            </a:r>
            <a:r>
              <a:rPr lang="zh-CN" altLang="en-US" sz="1800">
                <a:solidFill>
                  <a:schemeClr val="bg1"/>
                </a:solidFill>
              </a:rPr>
              <a:t>类（字节流的</a:t>
            </a:r>
            <a:r>
              <a:rPr lang="en-US" altLang="zh-CN" sz="1800">
                <a:solidFill>
                  <a:schemeClr val="bg1"/>
                </a:solidFill>
              </a:rPr>
              <a:t>IO</a:t>
            </a:r>
            <a:r>
              <a:rPr lang="zh-CN" altLang="en-US" sz="1800">
                <a:solidFill>
                  <a:schemeClr val="bg1"/>
                </a:solidFill>
              </a:rPr>
              <a:t>类）</a:t>
            </a: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zh-CN" sz="1800">
                <a:solidFill>
                  <a:schemeClr val="bg1"/>
                </a:solidFill>
              </a:rPr>
              <a:t>Reader</a:t>
            </a:r>
            <a:r>
              <a:rPr lang="zh-CN" altLang="en-US" sz="1800">
                <a:solidFill>
                  <a:schemeClr val="bg1"/>
                </a:solidFill>
              </a:rPr>
              <a:t>类（字符流的</a:t>
            </a:r>
            <a:r>
              <a:rPr lang="en-US" altLang="zh-CN" sz="1800">
                <a:solidFill>
                  <a:schemeClr val="bg1"/>
                </a:solidFill>
              </a:rPr>
              <a:t>IO</a:t>
            </a:r>
            <a:r>
              <a:rPr lang="zh-CN" altLang="en-US" sz="1800">
                <a:solidFill>
                  <a:schemeClr val="bg1"/>
                </a:solidFill>
              </a:rPr>
              <a:t>类）</a:t>
            </a: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zh-CN" sz="1800">
                <a:solidFill>
                  <a:schemeClr val="bg1"/>
                </a:solidFill>
              </a:rPr>
              <a:t>Writer</a:t>
            </a:r>
            <a:r>
              <a:rPr lang="zh-CN" altLang="en-US" sz="1800">
                <a:solidFill>
                  <a:schemeClr val="bg1"/>
                </a:solidFill>
              </a:rPr>
              <a:t>类（字符流的</a:t>
            </a:r>
            <a:r>
              <a:rPr lang="en-US" altLang="zh-CN" sz="1800">
                <a:solidFill>
                  <a:schemeClr val="bg1"/>
                </a:solidFill>
              </a:rPr>
              <a:t>IO</a:t>
            </a:r>
            <a:r>
              <a:rPr lang="zh-CN" altLang="en-US" sz="1800">
                <a:solidFill>
                  <a:schemeClr val="bg1"/>
                </a:solidFill>
              </a:rPr>
              <a:t>类）</a:t>
            </a: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zh-CN" sz="1800">
                <a:solidFill>
                  <a:schemeClr val="bg1"/>
                </a:solidFill>
              </a:rPr>
              <a:t>File</a:t>
            </a:r>
            <a:r>
              <a:rPr lang="zh-CN" altLang="en-US" sz="1800">
                <a:solidFill>
                  <a:schemeClr val="bg1"/>
                </a:solidFill>
              </a:rPr>
              <a:t>类（提供对文件操作的类）</a:t>
            </a:r>
          </a:p>
          <a:p>
            <a:pPr marL="609600" indent="-6096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流（</a:t>
            </a:r>
            <a:r>
              <a:rPr lang="en-US" altLang="zh-CN" sz="2000">
                <a:solidFill>
                  <a:schemeClr val="bg1"/>
                </a:solidFill>
              </a:rPr>
              <a:t>Stream</a:t>
            </a:r>
            <a:r>
              <a:rPr lang="zh-CN" altLang="en-US" sz="2000">
                <a:solidFill>
                  <a:schemeClr val="bg1"/>
                </a:solidFill>
              </a:rPr>
              <a:t>）是用来执行输入</a:t>
            </a:r>
            <a:r>
              <a:rPr lang="en-US" altLang="zh-CN" sz="2000">
                <a:solidFill>
                  <a:schemeClr val="bg1"/>
                </a:solidFill>
              </a:rPr>
              <a:t>/</a:t>
            </a:r>
            <a:r>
              <a:rPr lang="zh-CN" altLang="en-US" sz="2000">
                <a:solidFill>
                  <a:schemeClr val="bg1"/>
                </a:solidFill>
              </a:rPr>
              <a:t>出功能的，在数据源和目的之间建立起来的虚拟通信途径，包括输入流和输出流两大类；同时，</a:t>
            </a:r>
            <a:r>
              <a:rPr lang="en-US" altLang="zh-CN" sz="2000">
                <a:solidFill>
                  <a:schemeClr val="bg1"/>
                </a:solidFill>
              </a:rPr>
              <a:t>Java</a:t>
            </a:r>
            <a:r>
              <a:rPr lang="zh-CN" altLang="en-US" sz="2000">
                <a:solidFill>
                  <a:schemeClr val="bg1"/>
                </a:solidFill>
              </a:rPr>
              <a:t>在</a:t>
            </a:r>
            <a:r>
              <a:rPr lang="en-US" altLang="zh-CN" sz="2000">
                <a:solidFill>
                  <a:schemeClr val="bg1"/>
                </a:solidFill>
              </a:rPr>
              <a:t>C/C++</a:t>
            </a:r>
            <a:r>
              <a:rPr lang="zh-CN" altLang="en-US" sz="2000">
                <a:solidFill>
                  <a:schemeClr val="bg1"/>
                </a:solidFill>
              </a:rPr>
              <a:t>只提供字节流的基础上，也提供字符流功能。</a:t>
            </a:r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E364D8F6-E184-669C-11A8-E24E4EBDB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第五讲 系统输入输出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3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3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3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3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73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3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3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3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3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73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3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3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3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3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3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3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3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3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3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3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3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3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3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3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3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3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3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3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3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3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3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3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3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3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37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37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37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37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37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37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37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37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2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灯片编号占位符 3">
            <a:extLst>
              <a:ext uri="{FF2B5EF4-FFF2-40B4-BE49-F238E27FC236}">
                <a16:creationId xmlns:a16="http://schemas.microsoft.com/office/drawing/2014/main" id="{4113A7A2-669D-1533-5E39-17BDCF7FC2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0D0854D1-FAC3-4D4A-9294-126498ACB45F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74786" name="Rectangle 2">
            <a:extLst>
              <a:ext uri="{FF2B5EF4-FFF2-40B4-BE49-F238E27FC236}">
                <a16:creationId xmlns:a16="http://schemas.microsoft.com/office/drawing/2014/main" id="{248EA5E8-0198-3BDC-322B-263A0FBEE7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4276725"/>
          </a:xfrm>
        </p:spPr>
        <p:txBody>
          <a:bodyPr/>
          <a:lstStyle/>
          <a:p>
            <a:pPr marL="609600" indent="-609600">
              <a:buClr>
                <a:schemeClr val="bg1"/>
              </a:buClr>
              <a:buFontTx/>
              <a:buAutoNum type="arabicPeriod" startAt="2"/>
              <a:tabLst>
                <a:tab pos="627063" algn="l"/>
                <a:tab pos="809625" algn="l"/>
              </a:tabLst>
            </a:pPr>
            <a:r>
              <a:rPr lang="zh-CN" altLang="en-US" sz="3600">
                <a:solidFill>
                  <a:schemeClr val="bg1"/>
                </a:solidFill>
                <a:ea typeface="华文行楷" panose="02010800040101010101" pitchFamily="2" charset="-122"/>
              </a:rPr>
              <a:t>流的应用</a:t>
            </a: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AutoNum type="circleNumDbPlain"/>
              <a:tabLst>
                <a:tab pos="627063" algn="l"/>
                <a:tab pos="809625" algn="l"/>
              </a:tabLst>
            </a:pPr>
            <a:r>
              <a:rPr lang="zh-CN" altLang="en-US" sz="2800">
                <a:solidFill>
                  <a:schemeClr val="bg1"/>
                </a:solidFill>
              </a:rPr>
              <a:t>字节流的应用，例</a:t>
            </a:r>
            <a:r>
              <a:rPr lang="en-US" altLang="zh-CN" sz="2800">
                <a:solidFill>
                  <a:schemeClr val="bg1"/>
                </a:solidFill>
              </a:rPr>
              <a:t>5-1</a:t>
            </a:r>
            <a:r>
              <a:rPr lang="zh-CN" altLang="en-US" sz="2800">
                <a:solidFill>
                  <a:schemeClr val="bg1"/>
                </a:solidFill>
              </a:rPr>
              <a:t>　＆</a:t>
            </a:r>
            <a:r>
              <a:rPr lang="en-US" altLang="zh-CN" sz="2800">
                <a:solidFill>
                  <a:schemeClr val="bg1"/>
                </a:solidFill>
              </a:rPr>
              <a:t>5-2</a:t>
            </a: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AutoNum type="circleNumDbPlain"/>
              <a:tabLst>
                <a:tab pos="627063" algn="l"/>
                <a:tab pos="809625" algn="l"/>
              </a:tabLst>
            </a:pPr>
            <a:r>
              <a:rPr lang="zh-CN" altLang="en-US" sz="2800">
                <a:solidFill>
                  <a:schemeClr val="bg1"/>
                </a:solidFill>
              </a:rPr>
              <a:t>字符流的应用，例</a:t>
            </a:r>
            <a:r>
              <a:rPr lang="en-US" altLang="zh-CN" sz="2800">
                <a:solidFill>
                  <a:schemeClr val="bg1"/>
                </a:solidFill>
              </a:rPr>
              <a:t>5-3   </a:t>
            </a:r>
          </a:p>
          <a:p>
            <a:pPr marL="609600" indent="-609600"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zh-CN" altLang="en-US" sz="2800">
                <a:solidFill>
                  <a:schemeClr val="bg1"/>
                </a:solidFill>
              </a:rPr>
              <a:t>课程作业</a:t>
            </a:r>
          </a:p>
          <a:p>
            <a:pPr marL="609600" indent="-609600">
              <a:buClr>
                <a:schemeClr val="tx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用</a:t>
            </a:r>
            <a:r>
              <a:rPr lang="en-US" altLang="zh-CN" sz="2000">
                <a:solidFill>
                  <a:schemeClr val="bg1"/>
                </a:solidFill>
              </a:rPr>
              <a:t>Java</a:t>
            </a:r>
            <a:r>
              <a:rPr lang="zh-CN" altLang="en-US" sz="2000">
                <a:solidFill>
                  <a:schemeClr val="bg1"/>
                </a:solidFill>
              </a:rPr>
              <a:t>编写一个</a:t>
            </a:r>
            <a:r>
              <a:rPr lang="en-US" altLang="zh-CN" sz="2000">
                <a:solidFill>
                  <a:schemeClr val="bg1"/>
                </a:solidFill>
              </a:rPr>
              <a:t>Application</a:t>
            </a:r>
            <a:r>
              <a:rPr lang="zh-CN" altLang="en-US" sz="2000">
                <a:solidFill>
                  <a:schemeClr val="bg1"/>
                </a:solidFill>
              </a:rPr>
              <a:t>，实现以下功能：程序能够向随机出题（操作数和运算符均随机），题目为操作数在</a:t>
            </a:r>
            <a:r>
              <a:rPr lang="en-US" altLang="zh-CN" sz="2000">
                <a:solidFill>
                  <a:schemeClr val="bg1"/>
                </a:solidFill>
              </a:rPr>
              <a:t>100</a:t>
            </a:r>
            <a:r>
              <a:rPr lang="zh-CN" altLang="en-US" sz="2000">
                <a:solidFill>
                  <a:schemeClr val="bg1"/>
                </a:solidFill>
              </a:rPr>
              <a:t>以内的加减乘除算术题，其中如果是除法题目，必须确保整除。当用户对某一题目以“</a:t>
            </a:r>
            <a:r>
              <a:rPr lang="en-US" altLang="zh-CN" sz="2000">
                <a:solidFill>
                  <a:schemeClr val="bg1"/>
                </a:solidFill>
              </a:rPr>
              <a:t>end”</a:t>
            </a:r>
            <a:r>
              <a:rPr lang="zh-CN" altLang="en-US" sz="2000">
                <a:solidFill>
                  <a:schemeClr val="bg1"/>
                </a:solidFill>
              </a:rPr>
              <a:t>作答时，则当前题目不计，并作交卷处理，程序打分，并告知答对和答错题目的数目。程序要求操作简单、交互友好、稳定性强。考试前</a:t>
            </a:r>
            <a:r>
              <a:rPr lang="en-US" altLang="zh-CN" sz="2000">
                <a:solidFill>
                  <a:schemeClr val="bg1"/>
                </a:solidFill>
              </a:rPr>
              <a:t>2</a:t>
            </a:r>
            <a:r>
              <a:rPr lang="zh-CN" altLang="en-US" sz="2000">
                <a:solidFill>
                  <a:schemeClr val="bg1"/>
                </a:solidFill>
              </a:rPr>
              <a:t>～</a:t>
            </a:r>
            <a:r>
              <a:rPr lang="en-US" altLang="zh-CN" sz="2000">
                <a:solidFill>
                  <a:schemeClr val="bg1"/>
                </a:solidFill>
              </a:rPr>
              <a:t>3</a:t>
            </a:r>
            <a:r>
              <a:rPr lang="zh-CN" altLang="en-US" sz="2000">
                <a:solidFill>
                  <a:schemeClr val="bg1"/>
                </a:solidFill>
              </a:rPr>
              <a:t>周验收。</a:t>
            </a:r>
          </a:p>
        </p:txBody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C4DAD0E3-AA5B-80D3-0CAF-51949DADE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第五讲 系统输入输出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4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4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4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4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74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4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4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4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4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74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4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4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4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4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74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4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4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4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4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74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4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4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4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4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6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灯片编号占位符 3">
            <a:extLst>
              <a:ext uri="{FF2B5EF4-FFF2-40B4-BE49-F238E27FC236}">
                <a16:creationId xmlns:a16="http://schemas.microsoft.com/office/drawing/2014/main" id="{D50FEC42-CA82-0C06-509E-ECF33FDB50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17AEEEBF-03C2-4D35-A922-D69DA468333C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75810" name="Rectangle 2">
            <a:extLst>
              <a:ext uri="{FF2B5EF4-FFF2-40B4-BE49-F238E27FC236}">
                <a16:creationId xmlns:a16="http://schemas.microsoft.com/office/drawing/2014/main" id="{4BE3A31E-A1D3-5F91-D04C-7B94A7A9AD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63713" y="2825750"/>
            <a:ext cx="6048375" cy="539750"/>
          </a:xfrm>
          <a:solidFill>
            <a:srgbClr val="FFFFFF"/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rgbClr val="0033CC"/>
              </a:buClr>
              <a:buFontTx/>
              <a:buAutoNum type="arabicPeriod"/>
              <a:tabLst>
                <a:tab pos="627063" algn="l"/>
                <a:tab pos="809625" algn="l"/>
              </a:tabLst>
            </a:pPr>
            <a:r>
              <a:rPr lang="en-US" altLang="en-US">
                <a:solidFill>
                  <a:schemeClr val="tx1"/>
                </a:solidFill>
                <a:ea typeface="华文行楷" panose="02010800040101010101" pitchFamily="2" charset="-122"/>
              </a:rPr>
              <a:t>Java的GUI简介</a:t>
            </a:r>
            <a:endParaRPr lang="zh-CN" altLang="en-US">
              <a:solidFill>
                <a:schemeClr val="tx1"/>
              </a:solidFill>
              <a:ea typeface="华文行楷" panose="02010800040101010101" pitchFamily="2" charset="-122"/>
            </a:endParaRPr>
          </a:p>
        </p:txBody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AD8F6C47-BF3D-5E1B-6911-C66547704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第六讲 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GUI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编程基础</a:t>
            </a:r>
          </a:p>
        </p:txBody>
      </p:sp>
      <p:sp>
        <p:nvSpPr>
          <p:cNvPr id="375812" name="Rectangle 4">
            <a:extLst>
              <a:ext uri="{FF2B5EF4-FFF2-40B4-BE49-F238E27FC236}">
                <a16:creationId xmlns:a16="http://schemas.microsoft.com/office/drawing/2014/main" id="{F9BAFAE7-3C5A-59FA-9B06-9D369D658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3559175"/>
            <a:ext cx="6048375" cy="539750"/>
          </a:xfrm>
          <a:prstGeom prst="rect">
            <a:avLst/>
          </a:prstGeom>
          <a:solidFill>
            <a:srgbClr val="FFFFFF"/>
          </a:solidFill>
          <a:ln w="22225">
            <a:solidFill>
              <a:srgbClr val="FF0000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>
            <a:lvl1pPr marL="609600" indent="-6096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4863" indent="-5334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644650" indent="-4572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205038" indent="-3810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765425" indent="-381000">
              <a:spcBef>
                <a:spcPct val="20000"/>
              </a:spcBef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2226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6798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1370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5942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0033CC"/>
              </a:buClr>
              <a:buFontTx/>
              <a:buAutoNum type="arabicPeriod" startAt="2"/>
            </a:pPr>
            <a:r>
              <a:rPr lang="zh-CN" altLang="en-US">
                <a:solidFill>
                  <a:schemeClr val="tx1"/>
                </a:solidFill>
                <a:ea typeface="华文行楷" panose="02010800040101010101" pitchFamily="2" charset="-122"/>
              </a:rPr>
              <a:t>自定义图形设计</a:t>
            </a:r>
          </a:p>
        </p:txBody>
      </p:sp>
      <p:sp>
        <p:nvSpPr>
          <p:cNvPr id="375813" name="Rectangle 5">
            <a:extLst>
              <a:ext uri="{FF2B5EF4-FFF2-40B4-BE49-F238E27FC236}">
                <a16:creationId xmlns:a16="http://schemas.microsoft.com/office/drawing/2014/main" id="{1E2C376E-1884-2FB0-5C7A-FB2D75917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120900"/>
            <a:ext cx="2736850" cy="5397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22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4863" indent="-5334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644650" indent="-4572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205038" indent="-3810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765425" indent="-381000">
              <a:spcBef>
                <a:spcPct val="20000"/>
              </a:spcBef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2226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6798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1370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5942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Clr>
                <a:srgbClr val="0033CC"/>
              </a:buClr>
              <a:buFontTx/>
              <a:buNone/>
            </a:pPr>
            <a:r>
              <a:rPr lang="zh-CN" altLang="en-US" sz="2800">
                <a:solidFill>
                  <a:srgbClr val="CC0000"/>
                </a:solidFill>
                <a:ea typeface="黑体" panose="02010609060101010101" pitchFamily="49" charset="-122"/>
              </a:rPr>
              <a:t>本讲主要内容：</a:t>
            </a:r>
          </a:p>
        </p:txBody>
      </p:sp>
      <p:sp>
        <p:nvSpPr>
          <p:cNvPr id="375814" name="Rectangle 6">
            <a:extLst>
              <a:ext uri="{FF2B5EF4-FFF2-40B4-BE49-F238E27FC236}">
                <a16:creationId xmlns:a16="http://schemas.microsoft.com/office/drawing/2014/main" id="{40D21F20-51EA-FDD5-5A63-0C1D94CBB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268788"/>
            <a:ext cx="6048375" cy="539750"/>
          </a:xfrm>
          <a:prstGeom prst="rect">
            <a:avLst/>
          </a:prstGeom>
          <a:solidFill>
            <a:srgbClr val="FFFFFF"/>
          </a:solidFill>
          <a:ln w="22225">
            <a:solidFill>
              <a:srgbClr val="FF0000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>
            <a:lvl1pPr marL="609600" indent="-6096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4863" indent="-5334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644650" indent="-4572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205038" indent="-3810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765425" indent="-381000">
              <a:spcBef>
                <a:spcPct val="20000"/>
              </a:spcBef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2226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6798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1370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5942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  <a:buClr>
                <a:srgbClr val="0033CC"/>
              </a:buClr>
              <a:buFontTx/>
              <a:buAutoNum type="arabicPeriod" startAt="3"/>
            </a:pPr>
            <a:r>
              <a:rPr lang="en-US" altLang="en-US">
                <a:solidFill>
                  <a:schemeClr val="tx1"/>
                </a:solidFill>
                <a:ea typeface="华文行楷" panose="02010800040101010101" pitchFamily="2" charset="-122"/>
              </a:rPr>
              <a:t>Java</a:t>
            </a:r>
            <a:r>
              <a:rPr lang="zh-CN" altLang="en-US">
                <a:solidFill>
                  <a:schemeClr val="tx1"/>
                </a:solidFill>
                <a:ea typeface="华文行楷" panose="02010800040101010101" pitchFamily="2" charset="-122"/>
              </a:rPr>
              <a:t>的标准组件</a:t>
            </a:r>
          </a:p>
        </p:txBody>
      </p:sp>
      <p:sp>
        <p:nvSpPr>
          <p:cNvPr id="375815" name="Rectangle 7">
            <a:extLst>
              <a:ext uri="{FF2B5EF4-FFF2-40B4-BE49-F238E27FC236}">
                <a16:creationId xmlns:a16="http://schemas.microsoft.com/office/drawing/2014/main" id="{AD7AA0F8-9998-4592-7488-A68FD1730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976813"/>
            <a:ext cx="6048375" cy="539750"/>
          </a:xfrm>
          <a:prstGeom prst="rect">
            <a:avLst/>
          </a:prstGeom>
          <a:solidFill>
            <a:srgbClr val="FFFFFF"/>
          </a:solidFill>
          <a:ln w="22225">
            <a:solidFill>
              <a:srgbClr val="FF0000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>
            <a:lvl1pPr marL="609600" indent="-6096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4863" indent="-5334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644650" indent="-457200">
              <a:spcBef>
                <a:spcPct val="20000"/>
              </a:spcBef>
              <a:buClr>
                <a:srgbClr val="000099"/>
              </a:buClr>
              <a:buChar char="•"/>
              <a:tabLst>
                <a:tab pos="627063" algn="l"/>
                <a:tab pos="809625" algn="l"/>
              </a:tabLst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205038" indent="-381000">
              <a:spcBef>
                <a:spcPct val="20000"/>
              </a:spcBef>
              <a:buClr>
                <a:srgbClr val="000099"/>
              </a:buClr>
              <a:buChar char="–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765425" indent="-381000">
              <a:spcBef>
                <a:spcPct val="20000"/>
              </a:spcBef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2226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6798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1370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594225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tabLst>
                <a:tab pos="627063" algn="l"/>
                <a:tab pos="809625" algn="l"/>
              </a:tabLst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0033CC"/>
              </a:buClr>
              <a:buFontTx/>
              <a:buAutoNum type="arabicPeriod" startAt="4"/>
            </a:pPr>
            <a:r>
              <a:rPr lang="en-US" altLang="zh-CN">
                <a:solidFill>
                  <a:schemeClr val="tx1"/>
                </a:solidFill>
                <a:ea typeface="华文行楷" panose="02010800040101010101" pitchFamily="2" charset="-122"/>
              </a:rPr>
              <a:t>Java1.1</a:t>
            </a:r>
            <a:r>
              <a:rPr lang="zh-CN" altLang="en-US">
                <a:solidFill>
                  <a:schemeClr val="tx1"/>
                </a:solidFill>
                <a:ea typeface="华文行楷" panose="02010800040101010101" pitchFamily="2" charset="-122"/>
              </a:rPr>
              <a:t>事件处理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5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5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5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5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58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58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5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5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58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58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5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5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5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5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5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5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0" grpId="0" build="p" animBg="1"/>
      <p:bldP spid="375811" grpId="0"/>
      <p:bldP spid="375812" grpId="0" animBg="1"/>
      <p:bldP spid="375813" grpId="0" animBg="1"/>
      <p:bldP spid="375814" grpId="0" build="p" animBg="1"/>
      <p:bldP spid="37581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灯片编号占位符 3">
            <a:extLst>
              <a:ext uri="{FF2B5EF4-FFF2-40B4-BE49-F238E27FC236}">
                <a16:creationId xmlns:a16="http://schemas.microsoft.com/office/drawing/2014/main" id="{A50576CB-C325-6BEC-7E4C-E71DE27320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46FE2B96-78FA-4A0C-B887-DD59948BA172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76834" name="Rectangle 2">
            <a:extLst>
              <a:ext uri="{FF2B5EF4-FFF2-40B4-BE49-F238E27FC236}">
                <a16:creationId xmlns:a16="http://schemas.microsoft.com/office/drawing/2014/main" id="{71FBA8BB-99AC-732F-D757-2321A4AE68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427672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chemeClr val="bg1"/>
              </a:buClr>
              <a:buFontTx/>
              <a:buAutoNum type="arabicPeriod"/>
              <a:tabLst>
                <a:tab pos="627063" algn="l"/>
                <a:tab pos="809625" algn="l"/>
              </a:tabLst>
            </a:pPr>
            <a:r>
              <a:rPr lang="en-US" altLang="zh-CN">
                <a:solidFill>
                  <a:schemeClr val="bg1"/>
                </a:solidFill>
                <a:ea typeface="华文行楷" panose="02010800040101010101" pitchFamily="2" charset="-122"/>
              </a:rPr>
              <a:t>GUI</a:t>
            </a:r>
            <a:r>
              <a:rPr lang="zh-CN" altLang="en-US">
                <a:solidFill>
                  <a:schemeClr val="bg1"/>
                </a:solidFill>
                <a:ea typeface="华文行楷" panose="02010800040101010101" pitchFamily="2" charset="-122"/>
              </a:rPr>
              <a:t>简介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en-US" altLang="en-US" sz="2400">
                <a:solidFill>
                  <a:schemeClr val="bg1"/>
                </a:solidFill>
              </a:rPr>
              <a:t>字符界面  用字符串、命令行的方式与用户交互</a:t>
            </a:r>
            <a:r>
              <a:rPr lang="zh-CN" altLang="en-US" sz="2400">
                <a:solidFill>
                  <a:schemeClr val="bg1"/>
                </a:solidFill>
              </a:rPr>
              <a:t>。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zh-CN" altLang="en-US" sz="2400">
                <a:solidFill>
                  <a:schemeClr val="bg1"/>
                </a:solidFill>
              </a:rPr>
              <a:t>图形用户界面（</a:t>
            </a:r>
            <a:r>
              <a:rPr lang="en-US" altLang="en-US" sz="2400">
                <a:solidFill>
                  <a:schemeClr val="bg1"/>
                </a:solidFill>
              </a:rPr>
              <a:t>Graphics User Interface</a:t>
            </a:r>
            <a:r>
              <a:rPr lang="en-US" altLang="zh-CN" sz="2400">
                <a:solidFill>
                  <a:schemeClr val="bg1"/>
                </a:solidFill>
              </a:rPr>
              <a:t>, GUI</a:t>
            </a:r>
            <a:r>
              <a:rPr lang="zh-CN" altLang="en-US" sz="2400">
                <a:solidFill>
                  <a:schemeClr val="bg1"/>
                </a:solidFill>
              </a:rPr>
              <a:t>）：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用直观的图形来表示数据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用直观、方便的</a:t>
            </a:r>
            <a:r>
              <a:rPr lang="en-US" altLang="zh-CN" sz="2000">
                <a:solidFill>
                  <a:schemeClr val="bg1"/>
                </a:solidFill>
              </a:rPr>
              <a:t>GUI</a:t>
            </a:r>
            <a:r>
              <a:rPr lang="zh-CN" altLang="en-US" sz="2000">
                <a:solidFill>
                  <a:schemeClr val="bg1"/>
                </a:solidFill>
              </a:rPr>
              <a:t>标准组件来接收命令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zh-CN" sz="2000">
                <a:solidFill>
                  <a:schemeClr val="bg1"/>
                </a:solidFill>
              </a:rPr>
              <a:t>GUI</a:t>
            </a:r>
            <a:r>
              <a:rPr lang="zh-CN" altLang="en-US" sz="2000">
                <a:solidFill>
                  <a:schemeClr val="bg1"/>
                </a:solidFill>
              </a:rPr>
              <a:t>组成成分的标准化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en-US" altLang="zh-CN" sz="2400">
                <a:solidFill>
                  <a:schemeClr val="bg1"/>
                </a:solidFill>
              </a:rPr>
              <a:t>Java</a:t>
            </a:r>
            <a:r>
              <a:rPr lang="zh-CN" altLang="en-US" sz="2400">
                <a:solidFill>
                  <a:schemeClr val="bg1"/>
                </a:solidFill>
              </a:rPr>
              <a:t>的图形用户界面编程需引用</a:t>
            </a:r>
            <a:r>
              <a:rPr lang="en-US" altLang="zh-CN" sz="2400">
                <a:solidFill>
                  <a:schemeClr val="bg1"/>
                </a:solidFill>
              </a:rPr>
              <a:t>java.awt</a:t>
            </a:r>
            <a:r>
              <a:rPr lang="zh-CN" altLang="en-US" sz="2400">
                <a:solidFill>
                  <a:schemeClr val="bg1"/>
                </a:solidFill>
              </a:rPr>
              <a:t>包或者</a:t>
            </a:r>
            <a:r>
              <a:rPr lang="en-US" altLang="zh-CN" sz="2400">
                <a:solidFill>
                  <a:schemeClr val="bg1"/>
                </a:solidFill>
              </a:rPr>
              <a:t>javax.swing</a:t>
            </a:r>
            <a:r>
              <a:rPr lang="zh-CN" altLang="en-US" sz="2400">
                <a:solidFill>
                  <a:schemeClr val="bg1"/>
                </a:solidFill>
              </a:rPr>
              <a:t>包。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zh-CN" altLang="en-US" sz="2400">
                <a:solidFill>
                  <a:schemeClr val="bg1"/>
                </a:solidFill>
              </a:rPr>
              <a:t>图形用户界面的构成</a:t>
            </a:r>
            <a:r>
              <a:rPr lang="en-US" altLang="zh-CN" sz="2400">
                <a:solidFill>
                  <a:schemeClr val="bg1"/>
                </a:solidFill>
              </a:rPr>
              <a:t>: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容器：布局、安排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标准组件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用户自定义成分</a:t>
            </a:r>
          </a:p>
        </p:txBody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D1A45F1E-2D9E-524E-30CC-067F1418E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第六讲 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GUI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编程基础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6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6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6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6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76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6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6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6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6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76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6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6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6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6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76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6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6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6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6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6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6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6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6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6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6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6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6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68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68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68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68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68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68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68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68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68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68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68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68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68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68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68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68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68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68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68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68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4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灯片编号占位符 3">
            <a:extLst>
              <a:ext uri="{FF2B5EF4-FFF2-40B4-BE49-F238E27FC236}">
                <a16:creationId xmlns:a16="http://schemas.microsoft.com/office/drawing/2014/main" id="{CB1F2970-EA24-51FD-ABBF-124CC83734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FFFFD313-7EC9-484F-87A6-D81DC14DBCBB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77858" name="Rectangle 2">
            <a:extLst>
              <a:ext uri="{FF2B5EF4-FFF2-40B4-BE49-F238E27FC236}">
                <a16:creationId xmlns:a16="http://schemas.microsoft.com/office/drawing/2014/main" id="{F63CE511-95DE-73BA-267D-7FF0A52FE3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427672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chemeClr val="bg1"/>
              </a:buClr>
              <a:buFontTx/>
              <a:buAutoNum type="arabicPeriod"/>
              <a:tabLst>
                <a:tab pos="627063" algn="l"/>
                <a:tab pos="809625" algn="l"/>
              </a:tabLst>
            </a:pPr>
            <a:r>
              <a:rPr lang="en-US" altLang="zh-CN">
                <a:solidFill>
                  <a:schemeClr val="bg1"/>
                </a:solidFill>
                <a:ea typeface="华文行楷" panose="02010800040101010101" pitchFamily="2" charset="-122"/>
              </a:rPr>
              <a:t>GUI</a:t>
            </a:r>
            <a:r>
              <a:rPr lang="zh-CN" altLang="en-US">
                <a:solidFill>
                  <a:schemeClr val="bg1"/>
                </a:solidFill>
                <a:ea typeface="华文行楷" panose="02010800040101010101" pitchFamily="2" charset="-122"/>
              </a:rPr>
              <a:t>简介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en-US" altLang="en-US" sz="2400">
                <a:solidFill>
                  <a:schemeClr val="bg1"/>
                </a:solidFill>
              </a:rPr>
              <a:t>设计&amp;实现图形用户界面</a:t>
            </a:r>
            <a:r>
              <a:rPr lang="zh-CN" altLang="en-US" sz="2400">
                <a:solidFill>
                  <a:schemeClr val="bg1"/>
                </a:solidFill>
              </a:rPr>
              <a:t>：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创建</a:t>
            </a:r>
            <a:r>
              <a:rPr lang="en-US" altLang="zh-CN" sz="2000">
                <a:solidFill>
                  <a:schemeClr val="bg1"/>
                </a:solidFill>
              </a:rPr>
              <a:t>GUI</a:t>
            </a:r>
            <a:r>
              <a:rPr lang="zh-CN" altLang="en-US" sz="2000">
                <a:solidFill>
                  <a:schemeClr val="bg1"/>
                </a:solidFill>
              </a:rPr>
              <a:t>各组成成分，并安排从属位置关系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定义</a:t>
            </a:r>
            <a:r>
              <a:rPr lang="en-US" altLang="zh-CN" sz="2000">
                <a:solidFill>
                  <a:schemeClr val="bg1"/>
                </a:solidFill>
              </a:rPr>
              <a:t>GUI</a:t>
            </a:r>
            <a:r>
              <a:rPr lang="zh-CN" altLang="en-US" sz="2000">
                <a:solidFill>
                  <a:schemeClr val="bg1"/>
                </a:solidFill>
              </a:rPr>
              <a:t>各成分对不同事件的响应，实现与用户的交互功能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en-US" altLang="en-US" sz="2400">
                <a:solidFill>
                  <a:schemeClr val="bg1"/>
                </a:solidFill>
              </a:rPr>
              <a:t>GUI的组成</a:t>
            </a:r>
            <a:r>
              <a:rPr lang="en-US" altLang="zh-CN" sz="2400">
                <a:solidFill>
                  <a:schemeClr val="bg1"/>
                </a:solidFill>
              </a:rPr>
              <a:t>: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zh-CN" sz="2000">
                <a:solidFill>
                  <a:schemeClr val="bg1"/>
                </a:solidFill>
              </a:rPr>
              <a:t>用户自定义成分</a:t>
            </a:r>
            <a:endParaRPr lang="zh-CN" altLang="en-US" sz="2000">
              <a:solidFill>
                <a:schemeClr val="bg1"/>
              </a:solidFill>
            </a:endParaRP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zh-CN" sz="2000">
                <a:solidFill>
                  <a:schemeClr val="bg1"/>
                </a:solidFill>
              </a:rPr>
              <a:t>GUI标准组件、事件处理</a:t>
            </a:r>
            <a:endParaRPr lang="zh-CN" altLang="en-US" sz="2000">
              <a:solidFill>
                <a:schemeClr val="bg1"/>
              </a:solidFill>
            </a:endParaRP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en-US" altLang="zh-CN" sz="2400">
                <a:solidFill>
                  <a:schemeClr val="bg1"/>
                </a:solidFill>
              </a:rPr>
              <a:t>AWT</a:t>
            </a:r>
            <a:r>
              <a:rPr lang="zh-CN" altLang="en-US" sz="2400">
                <a:solidFill>
                  <a:schemeClr val="bg1"/>
                </a:solidFill>
              </a:rPr>
              <a:t>（</a:t>
            </a:r>
            <a:r>
              <a:rPr lang="zh-CN" altLang="zh-CN" sz="2400">
                <a:solidFill>
                  <a:schemeClr val="bg1"/>
                </a:solidFill>
              </a:rPr>
              <a:t>Abstract  Windows  Toolkit</a:t>
            </a:r>
            <a:r>
              <a:rPr lang="zh-CN" altLang="en-US" sz="2400">
                <a:solidFill>
                  <a:schemeClr val="bg1"/>
                </a:solidFill>
              </a:rPr>
              <a:t>）包</a:t>
            </a:r>
            <a:r>
              <a:rPr lang="en-US" altLang="zh-CN" sz="2400">
                <a:solidFill>
                  <a:schemeClr val="bg1"/>
                </a:solidFill>
              </a:rPr>
              <a:t>: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zh-CN" sz="2000">
                <a:solidFill>
                  <a:schemeClr val="bg1"/>
                </a:solidFill>
              </a:rPr>
              <a:t>提供各种构成GUI的标准构件</a:t>
            </a:r>
            <a:endParaRPr lang="zh-CN" altLang="en-US" sz="2000">
              <a:solidFill>
                <a:schemeClr val="bg1"/>
              </a:solidFill>
            </a:endParaRP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抽象的意义：抽取不同软硬件平台中所实现的窗口的公共特性，针对一个只具有上述公共特性的虚窗口操作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依赖于具体平台系统的代理（</a:t>
            </a:r>
            <a:r>
              <a:rPr lang="en-US" altLang="zh-CN" sz="2000">
                <a:solidFill>
                  <a:schemeClr val="bg1"/>
                </a:solidFill>
              </a:rPr>
              <a:t>Peers</a:t>
            </a:r>
            <a:r>
              <a:rPr lang="zh-CN" altLang="en-US" sz="2000">
                <a:solidFill>
                  <a:schemeClr val="bg1"/>
                </a:solidFill>
              </a:rPr>
              <a:t>）实现：显示效果可能不同。</a:t>
            </a:r>
          </a:p>
        </p:txBody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3D6D65AB-D941-E817-6695-2277D1FD6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第六讲 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GUI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编程基础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7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7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7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7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77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7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7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7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7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7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7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7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7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7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7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7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7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7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7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7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7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78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78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78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78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7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7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7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7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7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7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7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7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78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78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78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78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78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78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78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78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8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灯片编号占位符 3">
            <a:extLst>
              <a:ext uri="{FF2B5EF4-FFF2-40B4-BE49-F238E27FC236}">
                <a16:creationId xmlns:a16="http://schemas.microsoft.com/office/drawing/2014/main" id="{A09207E7-1F5A-BA40-4678-FE4793DF62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0EEFAD9A-87D9-4F44-BC34-CEEC9A46F29E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78882" name="Rectangle 2">
            <a:extLst>
              <a:ext uri="{FF2B5EF4-FFF2-40B4-BE49-F238E27FC236}">
                <a16:creationId xmlns:a16="http://schemas.microsoft.com/office/drawing/2014/main" id="{BC60A1AE-0EBA-5F1C-305A-6927680F34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427672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chemeClr val="bg1"/>
              </a:buClr>
              <a:buFontTx/>
              <a:buAutoNum type="arabicPeriod"/>
              <a:tabLst>
                <a:tab pos="627063" algn="l"/>
                <a:tab pos="809625" algn="l"/>
              </a:tabLst>
            </a:pPr>
            <a:r>
              <a:rPr lang="en-US" altLang="zh-CN">
                <a:solidFill>
                  <a:schemeClr val="bg1"/>
                </a:solidFill>
                <a:ea typeface="华文行楷" panose="02010800040101010101" pitchFamily="2" charset="-122"/>
              </a:rPr>
              <a:t>GUI</a:t>
            </a:r>
            <a:r>
              <a:rPr lang="zh-CN" altLang="en-US">
                <a:solidFill>
                  <a:schemeClr val="bg1"/>
                </a:solidFill>
                <a:ea typeface="华文行楷" panose="02010800040101010101" pitchFamily="2" charset="-122"/>
              </a:rPr>
              <a:t>简介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zh-CN" altLang="en-US" sz="2400">
                <a:solidFill>
                  <a:schemeClr val="bg1"/>
                </a:solidFill>
              </a:rPr>
              <a:t>实例</a:t>
            </a:r>
            <a:r>
              <a:rPr lang="en-US" altLang="zh-CN" sz="2400">
                <a:solidFill>
                  <a:schemeClr val="bg1"/>
                </a:solidFill>
              </a:rPr>
              <a:t>——GUI_1</a:t>
            </a:r>
            <a:r>
              <a:rPr lang="zh-CN" altLang="en-US" sz="2400">
                <a:solidFill>
                  <a:schemeClr val="bg1"/>
                </a:solidFill>
              </a:rPr>
              <a:t>：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zh-CN" sz="2000">
                <a:solidFill>
                  <a:schemeClr val="bg1"/>
                </a:solidFill>
              </a:rPr>
              <a:t>Frame必不可少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zh-CN" sz="2000">
                <a:solidFill>
                  <a:schemeClr val="bg1"/>
                </a:solidFill>
              </a:rPr>
              <a:t>注意：一定要处理关闭窗口的事件</a:t>
            </a:r>
            <a:endParaRPr lang="zh-CN" altLang="en-US" sz="2000">
              <a:solidFill>
                <a:schemeClr val="bg1"/>
              </a:solidFill>
            </a:endParaRP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zh-CN" altLang="en-US" sz="2400">
                <a:solidFill>
                  <a:schemeClr val="bg1"/>
                </a:solidFill>
              </a:rPr>
              <a:t>用户自定义成分属于构成</a:t>
            </a:r>
            <a:r>
              <a:rPr lang="en-US" altLang="zh-CN" sz="2400">
                <a:solidFill>
                  <a:schemeClr val="bg1"/>
                </a:solidFill>
              </a:rPr>
              <a:t>GUI</a:t>
            </a:r>
            <a:r>
              <a:rPr lang="zh-CN" altLang="en-US" sz="2400">
                <a:solidFill>
                  <a:schemeClr val="bg1"/>
                </a:solidFill>
              </a:rPr>
              <a:t>的非标准部分</a:t>
            </a:r>
            <a:r>
              <a:rPr lang="en-US" altLang="zh-CN" sz="2400">
                <a:solidFill>
                  <a:schemeClr val="bg1"/>
                </a:solidFill>
              </a:rPr>
              <a:t>: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zh-CN" sz="2000">
                <a:solidFill>
                  <a:schemeClr val="bg1"/>
                </a:solidFill>
              </a:rPr>
              <a:t>无法响应用户事件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zh-CN" sz="2000">
                <a:solidFill>
                  <a:schemeClr val="bg1"/>
                </a:solidFill>
              </a:rPr>
              <a:t>一般仅仅起背景装饰、输出效果突出的作用</a:t>
            </a:r>
            <a:endParaRPr lang="zh-CN" altLang="en-US" sz="2000">
              <a:solidFill>
                <a:schemeClr val="bg1"/>
              </a:solidFill>
            </a:endParaRP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zh-CN" sz="2000">
                <a:solidFill>
                  <a:schemeClr val="bg1"/>
                </a:solidFill>
              </a:rPr>
              <a:t>Java</a:t>
            </a:r>
            <a:r>
              <a:rPr lang="zh-CN" altLang="en-US" sz="2000">
                <a:solidFill>
                  <a:schemeClr val="bg1"/>
                </a:solidFill>
              </a:rPr>
              <a:t>中的用户自定义成分</a:t>
            </a:r>
            <a:r>
              <a:rPr lang="en-US" altLang="zh-CN" sz="2000">
                <a:solidFill>
                  <a:schemeClr val="bg1"/>
                </a:solidFill>
              </a:rPr>
              <a:t>:</a:t>
            </a:r>
            <a:r>
              <a:rPr lang="zh-CN" altLang="en-US" sz="2000">
                <a:solidFill>
                  <a:schemeClr val="bg1"/>
                </a:solidFill>
              </a:rPr>
              <a:t>显示文字、绘制图形、显示图片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zh-CN" altLang="en-US" sz="2400">
                <a:solidFill>
                  <a:schemeClr val="bg1"/>
                </a:solidFill>
              </a:rPr>
              <a:t>使用</a:t>
            </a:r>
            <a:r>
              <a:rPr lang="en-US" altLang="zh-CN" sz="2400">
                <a:solidFill>
                  <a:schemeClr val="bg1"/>
                </a:solidFill>
              </a:rPr>
              <a:t>awt</a:t>
            </a:r>
            <a:r>
              <a:rPr lang="zh-CN" altLang="en-US" sz="2400">
                <a:solidFill>
                  <a:schemeClr val="bg1"/>
                </a:solidFill>
              </a:rPr>
              <a:t>包中的</a:t>
            </a:r>
            <a:r>
              <a:rPr lang="en-US" altLang="zh-CN" sz="2400">
                <a:solidFill>
                  <a:schemeClr val="bg1"/>
                </a:solidFill>
              </a:rPr>
              <a:t>Graphics</a:t>
            </a:r>
            <a:r>
              <a:rPr lang="zh-CN" altLang="en-US" sz="2400">
                <a:solidFill>
                  <a:schemeClr val="bg1"/>
                </a:solidFill>
              </a:rPr>
              <a:t>类的相关方法。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zh-CN" altLang="en-US" sz="2400">
                <a:solidFill>
                  <a:schemeClr val="bg1"/>
                </a:solidFill>
              </a:rPr>
              <a:t>获得</a:t>
            </a:r>
            <a:r>
              <a:rPr lang="en-US" altLang="zh-CN" sz="2400">
                <a:solidFill>
                  <a:schemeClr val="bg1"/>
                </a:solidFill>
              </a:rPr>
              <a:t>Graphics</a:t>
            </a:r>
            <a:r>
              <a:rPr lang="zh-CN" altLang="en-US" sz="2400">
                <a:solidFill>
                  <a:schemeClr val="bg1"/>
                </a:solidFill>
              </a:rPr>
              <a:t>类的实例：画到哪里，使用</a:t>
            </a:r>
            <a:r>
              <a:rPr lang="en-US" altLang="zh-CN" sz="2400">
                <a:solidFill>
                  <a:schemeClr val="bg1"/>
                </a:solidFill>
              </a:rPr>
              <a:t>paint(Graphics g)</a:t>
            </a:r>
            <a:r>
              <a:rPr lang="zh-CN" altLang="en-US" sz="2400">
                <a:solidFill>
                  <a:schemeClr val="bg1"/>
                </a:solidFill>
              </a:rPr>
              <a:t>方法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en-US" altLang="zh-CN" sz="2400">
                <a:solidFill>
                  <a:schemeClr val="bg1"/>
                </a:solidFill>
              </a:rPr>
              <a:t>Java</a:t>
            </a:r>
            <a:r>
              <a:rPr lang="zh-CN" altLang="en-US" sz="2400">
                <a:solidFill>
                  <a:schemeClr val="bg1"/>
                </a:solidFill>
              </a:rPr>
              <a:t>程序图形界面的坐标设置如同</a:t>
            </a:r>
            <a:r>
              <a:rPr lang="en-US" altLang="zh-CN" sz="2400">
                <a:solidFill>
                  <a:schemeClr val="bg1"/>
                </a:solidFill>
              </a:rPr>
              <a:t>C</a:t>
            </a:r>
            <a:r>
              <a:rPr lang="zh-CN" altLang="en-US" sz="2400">
                <a:solidFill>
                  <a:schemeClr val="bg1"/>
                </a:solidFill>
              </a:rPr>
              <a:t>等其他语言</a:t>
            </a:r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79F73F53-2D2B-484F-ABA5-DD880859C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第六讲 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GUI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编程基础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8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78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8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8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8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8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8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8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8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8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8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8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8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8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8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8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8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8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8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8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8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8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88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88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88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88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88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88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88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88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88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88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88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88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2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灯片编号占位符 3">
            <a:extLst>
              <a:ext uri="{FF2B5EF4-FFF2-40B4-BE49-F238E27FC236}">
                <a16:creationId xmlns:a16="http://schemas.microsoft.com/office/drawing/2014/main" id="{08A05658-B74A-F8C2-7E5C-66E97CD6DB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8DDB82B8-2AC3-4BE7-99F9-846B20E37A93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79906" name="Rectangle 2">
            <a:extLst>
              <a:ext uri="{FF2B5EF4-FFF2-40B4-BE49-F238E27FC236}">
                <a16:creationId xmlns:a16="http://schemas.microsoft.com/office/drawing/2014/main" id="{6F21DFA4-98A2-4D3F-A85D-708060B7FE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427672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chemeClr val="bg1"/>
              </a:buClr>
              <a:buFontTx/>
              <a:buAutoNum type="arabicPeriod" startAt="2"/>
              <a:tabLst>
                <a:tab pos="627063" algn="l"/>
                <a:tab pos="809625" algn="l"/>
              </a:tabLst>
            </a:pPr>
            <a:r>
              <a:rPr lang="zh-CN" altLang="en-US">
                <a:solidFill>
                  <a:schemeClr val="bg1"/>
                </a:solidFill>
                <a:ea typeface="华文行楷" panose="02010800040101010101" pitchFamily="2" charset="-122"/>
              </a:rPr>
              <a:t>自定义图形设计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en-US" altLang="en-US" sz="2400">
                <a:solidFill>
                  <a:schemeClr val="bg1"/>
                </a:solidFill>
              </a:rPr>
              <a:t>Java中的用户自定义成分</a:t>
            </a:r>
            <a:r>
              <a:rPr lang="zh-CN" altLang="en-US" sz="2400">
                <a:solidFill>
                  <a:schemeClr val="bg1"/>
                </a:solidFill>
              </a:rPr>
              <a:t>：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显示文字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绘制图形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显示图片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zh-CN" altLang="en-US" sz="2400">
                <a:solidFill>
                  <a:schemeClr val="bg1"/>
                </a:solidFill>
              </a:rPr>
              <a:t>字体显示效果类：</a:t>
            </a:r>
            <a:r>
              <a:rPr lang="en-US" altLang="zh-CN" sz="2400">
                <a:solidFill>
                  <a:schemeClr val="bg1"/>
                </a:solidFill>
              </a:rPr>
              <a:t>Font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zh-CN" altLang="zh-CN" sz="2000">
                <a:solidFill>
                  <a:schemeClr val="bg1"/>
                </a:solidFill>
              </a:rPr>
              <a:t>Font  mf = new Font(String 字体，int 风格，int 字号);</a:t>
            </a:r>
            <a:endParaRPr lang="en-US" altLang="zh-CN" sz="2000">
              <a:solidFill>
                <a:schemeClr val="bg1"/>
              </a:solidFill>
            </a:endParaRP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字体：</a:t>
            </a:r>
            <a:r>
              <a:rPr lang="en-US" altLang="zh-CN" sz="2000">
                <a:solidFill>
                  <a:schemeClr val="bg1"/>
                </a:solidFill>
              </a:rPr>
              <a:t>TimesRoman, Courier, Arial</a:t>
            </a:r>
            <a:r>
              <a:rPr lang="zh-CN" altLang="en-US" sz="2000">
                <a:solidFill>
                  <a:schemeClr val="bg1"/>
                </a:solidFill>
              </a:rPr>
              <a:t>等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风格：三个常量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zh-CN" sz="2000">
                <a:solidFill>
                  <a:schemeClr val="bg1"/>
                </a:solidFill>
              </a:rPr>
              <a:t>Font.PLAIN, Font.BOLD, Font.ITALIC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字号：字的大小（磅数）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设置当前使用的字体：</a:t>
            </a:r>
            <a:r>
              <a:rPr lang="en-US" altLang="zh-CN" sz="2000">
                <a:solidFill>
                  <a:schemeClr val="bg1"/>
                </a:solidFill>
              </a:rPr>
              <a:t>setFont(Font fn)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2000">
                <a:solidFill>
                  <a:schemeClr val="bg1"/>
                </a:solidFill>
              </a:rPr>
              <a:t>获取当前使用的字体：</a:t>
            </a:r>
            <a:r>
              <a:rPr lang="en-US" altLang="zh-CN" sz="2000">
                <a:solidFill>
                  <a:schemeClr val="bg1"/>
                </a:solidFill>
              </a:rPr>
              <a:t>getFont()</a:t>
            </a: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9DD09121-F894-4690-FCE4-076E92F8A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第六讲 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GUI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编程基础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9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9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79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9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9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9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9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79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9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9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9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9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9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9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9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9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9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9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9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9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9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9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9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9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9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9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9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9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99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99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99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99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99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99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99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99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99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99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99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99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99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99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99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99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799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99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99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799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799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799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799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799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6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灯片编号占位符 3">
            <a:extLst>
              <a:ext uri="{FF2B5EF4-FFF2-40B4-BE49-F238E27FC236}">
                <a16:creationId xmlns:a16="http://schemas.microsoft.com/office/drawing/2014/main" id="{F2AB240D-C1AE-D245-5AAB-F7C1472E94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763429D7-9DCA-421C-9B70-E0F8D2372619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59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80930" name="Rectangle 2">
            <a:extLst>
              <a:ext uri="{FF2B5EF4-FFF2-40B4-BE49-F238E27FC236}">
                <a16:creationId xmlns:a16="http://schemas.microsoft.com/office/drawing/2014/main" id="{24E1FF07-8784-7A1C-323B-35276EAC36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427672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chemeClr val="bg1"/>
              </a:buClr>
              <a:buFontTx/>
              <a:buAutoNum type="arabicPeriod" startAt="2"/>
              <a:tabLst>
                <a:tab pos="627063" algn="l"/>
                <a:tab pos="809625" algn="l"/>
              </a:tabLst>
            </a:pPr>
            <a:r>
              <a:rPr lang="zh-CN" altLang="en-US" sz="3600">
                <a:solidFill>
                  <a:schemeClr val="bg1"/>
                </a:solidFill>
                <a:ea typeface="华文行楷" panose="02010800040101010101" pitchFamily="2" charset="-122"/>
              </a:rPr>
              <a:t>自定义图形设计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zh-CN" altLang="en-US" sz="2800">
                <a:solidFill>
                  <a:schemeClr val="bg1"/>
                </a:solidFill>
              </a:rPr>
              <a:t>图形与图象，</a:t>
            </a:r>
            <a:r>
              <a:rPr lang="en-US" altLang="zh-CN" sz="2800">
                <a:solidFill>
                  <a:schemeClr val="bg1"/>
                </a:solidFill>
              </a:rPr>
              <a:t>java</a:t>
            </a:r>
            <a:r>
              <a:rPr lang="zh-CN" altLang="en-US" sz="2800">
                <a:solidFill>
                  <a:schemeClr val="bg1"/>
                </a:solidFill>
              </a:rPr>
              <a:t>支持</a:t>
            </a:r>
            <a:r>
              <a:rPr lang="en-US" altLang="zh-CN" sz="2800">
                <a:solidFill>
                  <a:schemeClr val="bg1"/>
                </a:solidFill>
              </a:rPr>
              <a:t>gif</a:t>
            </a:r>
            <a:r>
              <a:rPr lang="zh-CN" altLang="en-US" sz="2800">
                <a:solidFill>
                  <a:schemeClr val="bg1"/>
                </a:solidFill>
              </a:rPr>
              <a:t>和</a:t>
            </a:r>
            <a:r>
              <a:rPr lang="en-US" altLang="zh-CN" sz="2800">
                <a:solidFill>
                  <a:schemeClr val="bg1"/>
                </a:solidFill>
              </a:rPr>
              <a:t>jpeg</a:t>
            </a:r>
            <a:r>
              <a:rPr lang="zh-CN" altLang="en-US" sz="2800">
                <a:solidFill>
                  <a:schemeClr val="bg1"/>
                </a:solidFill>
              </a:rPr>
              <a:t>格式；保存二进制图象的</a:t>
            </a:r>
            <a:r>
              <a:rPr lang="en-US" altLang="zh-CN" sz="2800">
                <a:solidFill>
                  <a:schemeClr val="bg1"/>
                </a:solidFill>
              </a:rPr>
              <a:t>java.awt.Image</a:t>
            </a:r>
            <a:r>
              <a:rPr lang="zh-CN" altLang="en-US" sz="2800">
                <a:solidFill>
                  <a:schemeClr val="bg1"/>
                </a:solidFill>
              </a:rPr>
              <a:t>类。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zh-CN" altLang="en-US" sz="2800">
                <a:solidFill>
                  <a:schemeClr val="bg1"/>
                </a:solidFill>
              </a:rPr>
              <a:t>获取</a:t>
            </a:r>
            <a:r>
              <a:rPr lang="en-US" altLang="zh-CN" sz="2800">
                <a:solidFill>
                  <a:schemeClr val="bg1"/>
                </a:solidFill>
              </a:rPr>
              <a:t>Image</a:t>
            </a:r>
            <a:r>
              <a:rPr lang="zh-CN" altLang="en-US" sz="2800">
                <a:solidFill>
                  <a:schemeClr val="bg1"/>
                </a:solidFill>
              </a:rPr>
              <a:t>对象的方法：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zh-CN" sz="2400">
                <a:solidFill>
                  <a:schemeClr val="bg1"/>
                </a:solidFill>
              </a:rPr>
              <a:t>getImage(</a:t>
            </a:r>
            <a:r>
              <a:rPr lang="zh-CN" altLang="en-US" sz="2400">
                <a:solidFill>
                  <a:schemeClr val="bg1"/>
                </a:solidFill>
              </a:rPr>
              <a:t>图象文件所在的</a:t>
            </a:r>
            <a:r>
              <a:rPr lang="en-US" altLang="zh-CN" sz="2400">
                <a:solidFill>
                  <a:schemeClr val="bg1"/>
                </a:solidFill>
              </a:rPr>
              <a:t>URL)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zh-CN" sz="2400">
                <a:solidFill>
                  <a:schemeClr val="bg1"/>
                </a:solidFill>
              </a:rPr>
              <a:t>getImage(</a:t>
            </a:r>
            <a:r>
              <a:rPr lang="zh-CN" altLang="en-US" sz="2400">
                <a:solidFill>
                  <a:schemeClr val="bg1"/>
                </a:solidFill>
              </a:rPr>
              <a:t>图象文件所在的</a:t>
            </a:r>
            <a:r>
              <a:rPr lang="en-US" altLang="zh-CN" sz="2400">
                <a:solidFill>
                  <a:schemeClr val="bg1"/>
                </a:solidFill>
              </a:rPr>
              <a:t>URL,</a:t>
            </a:r>
            <a:r>
              <a:rPr lang="zh-CN" altLang="en-US" sz="2400">
                <a:solidFill>
                  <a:schemeClr val="bg1"/>
                </a:solidFill>
              </a:rPr>
              <a:t>图象文件名</a:t>
            </a:r>
            <a:r>
              <a:rPr lang="en-US" altLang="zh-CN" sz="2400">
                <a:solidFill>
                  <a:schemeClr val="bg1"/>
                </a:solidFill>
              </a:rPr>
              <a:t>)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zh-CN" altLang="en-US" sz="2800">
                <a:solidFill>
                  <a:schemeClr val="bg1"/>
                </a:solidFill>
              </a:rPr>
              <a:t>显示图象的方法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zh-CN" sz="1800">
                <a:solidFill>
                  <a:schemeClr val="bg1"/>
                </a:solidFill>
              </a:rPr>
              <a:t>drawImage(Image</a:t>
            </a:r>
            <a:r>
              <a:rPr lang="zh-CN" altLang="en-US" sz="1800">
                <a:solidFill>
                  <a:schemeClr val="bg1"/>
                </a:solidFill>
              </a:rPr>
              <a:t>对象</a:t>
            </a:r>
            <a:r>
              <a:rPr lang="en-US" altLang="zh-CN" sz="1800">
                <a:solidFill>
                  <a:schemeClr val="bg1"/>
                </a:solidFill>
              </a:rPr>
              <a:t>,x,y,</a:t>
            </a:r>
            <a:r>
              <a:rPr lang="zh-CN" altLang="en-US" sz="1800">
                <a:solidFill>
                  <a:schemeClr val="bg1"/>
                </a:solidFill>
              </a:rPr>
              <a:t>背景色</a:t>
            </a:r>
            <a:r>
              <a:rPr lang="en-US" altLang="zh-CN" sz="1800">
                <a:solidFill>
                  <a:schemeClr val="bg1"/>
                </a:solidFill>
              </a:rPr>
              <a:t>, ImageObserver);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zh-CN" sz="1800">
                <a:solidFill>
                  <a:schemeClr val="bg1"/>
                </a:solidFill>
              </a:rPr>
              <a:t>java.awt.Graphics</a:t>
            </a:r>
            <a:r>
              <a:rPr lang="zh-CN" altLang="en-US" sz="1800">
                <a:solidFill>
                  <a:schemeClr val="bg1"/>
                </a:solidFill>
              </a:rPr>
              <a:t>类中定义了此方法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zh-CN" sz="1800">
                <a:solidFill>
                  <a:schemeClr val="bg1"/>
                </a:solidFill>
              </a:rPr>
              <a:t>ImageObserver</a:t>
            </a:r>
            <a:r>
              <a:rPr lang="zh-CN" altLang="en-US" sz="1800">
                <a:solidFill>
                  <a:schemeClr val="bg1"/>
                </a:solidFill>
              </a:rPr>
              <a:t>为一个接口，</a:t>
            </a:r>
            <a:r>
              <a:rPr lang="en-US" altLang="zh-CN" sz="1800">
                <a:solidFill>
                  <a:schemeClr val="bg1"/>
                </a:solidFill>
              </a:rPr>
              <a:t>java</a:t>
            </a:r>
            <a:r>
              <a:rPr lang="zh-CN" altLang="en-US" sz="1800">
                <a:solidFill>
                  <a:schemeClr val="bg1"/>
                </a:solidFill>
              </a:rPr>
              <a:t>的组件类实现了此接口，此处可理解为观察</a:t>
            </a:r>
            <a:r>
              <a:rPr lang="en-US" altLang="zh-CN" sz="1800">
                <a:solidFill>
                  <a:schemeClr val="bg1"/>
                </a:solidFill>
              </a:rPr>
              <a:t>/</a:t>
            </a:r>
            <a:r>
              <a:rPr lang="zh-CN" altLang="en-US" sz="1800">
                <a:solidFill>
                  <a:schemeClr val="bg1"/>
                </a:solidFill>
              </a:rPr>
              <a:t>显示</a:t>
            </a:r>
            <a:r>
              <a:rPr lang="en-US" altLang="zh-CN" sz="1800">
                <a:solidFill>
                  <a:schemeClr val="bg1"/>
                </a:solidFill>
              </a:rPr>
              <a:t>Image</a:t>
            </a:r>
            <a:r>
              <a:rPr lang="zh-CN" altLang="en-US" sz="1800">
                <a:solidFill>
                  <a:schemeClr val="bg1"/>
                </a:solidFill>
              </a:rPr>
              <a:t>对象容器，编程时一般可使用</a:t>
            </a:r>
            <a:r>
              <a:rPr lang="en-US" altLang="zh-CN" sz="1800">
                <a:solidFill>
                  <a:schemeClr val="bg1"/>
                </a:solidFill>
              </a:rPr>
              <a:t>this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endParaRPr lang="en-US" altLang="zh-CN" sz="1800">
              <a:solidFill>
                <a:schemeClr val="bg1"/>
              </a:solidFill>
            </a:endParaRPr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495F66E3-D19D-A1BB-8F21-5161B3F0B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第六讲 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GUI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编程基础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0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0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0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0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80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0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0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0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0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80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0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0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0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0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0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0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0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0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0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0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0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0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0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0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0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0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0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0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0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0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09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09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09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09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灯片编号占位符 3">
            <a:extLst>
              <a:ext uri="{FF2B5EF4-FFF2-40B4-BE49-F238E27FC236}">
                <a16:creationId xmlns:a16="http://schemas.microsoft.com/office/drawing/2014/main" id="{AE9BC89D-A13B-83C7-BA47-00EC02BC44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B686EE4F-071C-4AAD-8481-2213E3F6DB86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22562" name="Rectangle 2">
            <a:extLst>
              <a:ext uri="{FF2B5EF4-FFF2-40B4-BE49-F238E27FC236}">
                <a16:creationId xmlns:a16="http://schemas.microsoft.com/office/drawing/2014/main" id="{1423BFB6-6FCB-07EB-78E0-A1646D31B7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4267200"/>
          </a:xfrm>
        </p:spPr>
        <p:txBody>
          <a:bodyPr/>
          <a:lstStyle/>
          <a:p>
            <a:pPr marL="609600" indent="-609600">
              <a:buClr>
                <a:schemeClr val="bg1"/>
              </a:buClr>
              <a:buFontTx/>
              <a:buAutoNum type="arabicPeriod" startAt="3"/>
              <a:tabLst>
                <a:tab pos="627063" algn="l"/>
                <a:tab pos="809625" algn="l"/>
              </a:tabLst>
            </a:pPr>
            <a:r>
              <a:rPr lang="en-US" altLang="zh-CN">
                <a:solidFill>
                  <a:schemeClr val="bg1"/>
                </a:solidFill>
              </a:rPr>
              <a:t>Java </a:t>
            </a:r>
            <a:r>
              <a:rPr lang="zh-CN" altLang="en-US">
                <a:solidFill>
                  <a:schemeClr val="bg1"/>
                </a:solidFill>
              </a:rPr>
              <a:t>工作方式</a:t>
            </a:r>
          </a:p>
          <a:p>
            <a:pPr marL="804863" lvl="1" indent="-533400">
              <a:buClr>
                <a:schemeClr val="bg1"/>
              </a:buClr>
              <a:buFont typeface="Arial" panose="020B0604020202020204" pitchFamily="34" charset="0"/>
              <a:buChar char="♫"/>
              <a:tabLst>
                <a:tab pos="627063" algn="l"/>
                <a:tab pos="809625" algn="l"/>
              </a:tabLst>
            </a:pPr>
            <a:r>
              <a:rPr lang="zh-CN" altLang="en-US" sz="2400">
                <a:solidFill>
                  <a:schemeClr val="bg1"/>
                </a:solidFill>
              </a:rPr>
              <a:t>文件类型：</a:t>
            </a:r>
          </a:p>
          <a:p>
            <a:pPr marL="1644650" lvl="2" indent="-457200">
              <a:buClr>
                <a:schemeClr val="bg1"/>
              </a:buClr>
              <a:buFont typeface="Wingdings" panose="05000000000000000000" pitchFamily="2" charset="2"/>
              <a:buChar char="u"/>
              <a:tabLst>
                <a:tab pos="627063" algn="l"/>
                <a:tab pos="809625" algn="l"/>
              </a:tabLst>
            </a:pPr>
            <a:r>
              <a:rPr lang="en-US" altLang="en-US">
                <a:solidFill>
                  <a:schemeClr val="bg1"/>
                </a:solidFill>
              </a:rPr>
              <a:t>.java	Java源文件</a:t>
            </a:r>
            <a:endParaRPr lang="zh-CN" altLang="en-US">
              <a:solidFill>
                <a:schemeClr val="bg1"/>
              </a:solidFill>
            </a:endParaRPr>
          </a:p>
          <a:p>
            <a:pPr marL="1644650" lvl="2" indent="-457200">
              <a:buClr>
                <a:schemeClr val="bg1"/>
              </a:buClr>
              <a:buFont typeface="Wingdings" panose="05000000000000000000" pitchFamily="2" charset="2"/>
              <a:buChar char="u"/>
              <a:tabLst>
                <a:tab pos="627063" algn="l"/>
                <a:tab pos="809625" algn="l"/>
              </a:tabLst>
            </a:pPr>
            <a:r>
              <a:rPr lang="en-US" altLang="en-US">
                <a:solidFill>
                  <a:schemeClr val="bg1"/>
                </a:solidFill>
              </a:rPr>
              <a:t>.class	二进制字节码文件</a:t>
            </a:r>
            <a:endParaRPr lang="zh-CN" altLang="en-US">
              <a:solidFill>
                <a:schemeClr val="bg1"/>
              </a:solidFill>
            </a:endParaRPr>
          </a:p>
          <a:p>
            <a:pPr marL="804863" lvl="1" indent="-533400">
              <a:buClr>
                <a:schemeClr val="bg1"/>
              </a:buClr>
              <a:buFont typeface="Arial" panose="020B0604020202020204" pitchFamily="34" charset="0"/>
              <a:buChar char="♫"/>
              <a:tabLst>
                <a:tab pos="627063" algn="l"/>
                <a:tab pos="809625" algn="l"/>
              </a:tabLst>
            </a:pPr>
            <a:r>
              <a:rPr lang="zh-CN" altLang="en-US" sz="2400">
                <a:solidFill>
                  <a:schemeClr val="bg1"/>
                </a:solidFill>
              </a:rPr>
              <a:t>编译过程：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F3A22041-F70B-1FFC-6086-04E8257B4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第一讲 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Java 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语言概述</a:t>
            </a:r>
          </a:p>
        </p:txBody>
      </p:sp>
      <p:grpSp>
        <p:nvGrpSpPr>
          <p:cNvPr id="322573" name="Group 13">
            <a:extLst>
              <a:ext uri="{FF2B5EF4-FFF2-40B4-BE49-F238E27FC236}">
                <a16:creationId xmlns:a16="http://schemas.microsoft.com/office/drawing/2014/main" id="{B4BABF43-6DA8-CEFA-5BE9-0E84FEDCAC9C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4568825"/>
            <a:ext cx="2286000" cy="457200"/>
            <a:chOff x="2352" y="2736"/>
            <a:chExt cx="1440" cy="288"/>
          </a:xfrm>
        </p:grpSpPr>
        <p:sp>
          <p:nvSpPr>
            <p:cNvPr id="9228" name="Line 5">
              <a:extLst>
                <a:ext uri="{FF2B5EF4-FFF2-40B4-BE49-F238E27FC236}">
                  <a16:creationId xmlns:a16="http://schemas.microsoft.com/office/drawing/2014/main" id="{91C5AD77-A6D9-E258-1731-806F48140B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3024"/>
              <a:ext cx="1296" cy="0"/>
            </a:xfrm>
            <a:prstGeom prst="line">
              <a:avLst/>
            </a:prstGeom>
            <a:noFill/>
            <a:ln w="25400" cap="sq">
              <a:solidFill>
                <a:schemeClr val="bg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29" name="Text Box 6">
              <a:extLst>
                <a:ext uri="{FF2B5EF4-FFF2-40B4-BE49-F238E27FC236}">
                  <a16:creationId xmlns:a16="http://schemas.microsoft.com/office/drawing/2014/main" id="{517D2FC8-785F-924C-ABD9-FA0AF2D5A1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736"/>
              <a:ext cx="12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1" lang="en-US" altLang="en-US" sz="2400" b="0">
                  <a:solidFill>
                    <a:schemeClr val="bg1"/>
                  </a:solidFill>
                  <a:latin typeface="Times New Roman" panose="02020603050405020304" pitchFamily="18" charset="0"/>
                </a:rPr>
                <a:t>Java</a:t>
              </a:r>
              <a:r>
                <a:rPr kumimoji="1" lang="zh-CN" altLang="en-US" sz="2400" b="0">
                  <a:solidFill>
                    <a:schemeClr val="bg1"/>
                  </a:solidFill>
                  <a:latin typeface="Times New Roman" panose="02020603050405020304" pitchFamily="18" charset="0"/>
                </a:rPr>
                <a:t>编译器</a:t>
              </a:r>
            </a:p>
          </p:txBody>
        </p:sp>
      </p:grpSp>
      <p:grpSp>
        <p:nvGrpSpPr>
          <p:cNvPr id="322567" name="Group 7">
            <a:extLst>
              <a:ext uri="{FF2B5EF4-FFF2-40B4-BE49-F238E27FC236}">
                <a16:creationId xmlns:a16="http://schemas.microsoft.com/office/drawing/2014/main" id="{E1829D07-FACF-ABE7-B1C0-B5327DF414FD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4035425"/>
            <a:ext cx="2286000" cy="1481138"/>
            <a:chOff x="816" y="2400"/>
            <a:chExt cx="1440" cy="933"/>
          </a:xfrm>
        </p:grpSpPr>
        <p:sp>
          <p:nvSpPr>
            <p:cNvPr id="9226" name="Text Box 8">
              <a:extLst>
                <a:ext uri="{FF2B5EF4-FFF2-40B4-BE49-F238E27FC236}">
                  <a16:creationId xmlns:a16="http://schemas.microsoft.com/office/drawing/2014/main" id="{4509BC59-58BC-7976-0D4D-464167C9A9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688"/>
              <a:ext cx="1440" cy="645"/>
            </a:xfrm>
            <a:prstGeom prst="rect">
              <a:avLst/>
            </a:prstGeom>
            <a:solidFill>
              <a:srgbClr val="C0C0C0"/>
            </a:solidFill>
            <a:ln w="190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1" lang="en-US" altLang="en-US" sz="24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Import java.io.*;</a:t>
              </a:r>
            </a:p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1" lang="en-US" altLang="en-US" sz="24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class test {….}</a:t>
              </a:r>
              <a:endParaRPr kumimoji="1" lang="en-US" altLang="zh-CN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227" name="Text Box 9">
              <a:extLst>
                <a:ext uri="{FF2B5EF4-FFF2-40B4-BE49-F238E27FC236}">
                  <a16:creationId xmlns:a16="http://schemas.microsoft.com/office/drawing/2014/main" id="{2774B1B7-EA30-CC64-8B80-6BEE5E540D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2400"/>
              <a:ext cx="11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1" lang="en-US" altLang="en-US" sz="2400" b="0">
                  <a:solidFill>
                    <a:schemeClr val="bg1"/>
                  </a:solidFill>
                  <a:latin typeface="Times New Roman" panose="02020603050405020304" pitchFamily="18" charset="0"/>
                </a:rPr>
                <a:t>test.java</a:t>
              </a:r>
              <a:endParaRPr kumimoji="1" lang="en-US" altLang="zh-CN" sz="2400" b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22570" name="Group 10">
            <a:extLst>
              <a:ext uri="{FF2B5EF4-FFF2-40B4-BE49-F238E27FC236}">
                <a16:creationId xmlns:a16="http://schemas.microsoft.com/office/drawing/2014/main" id="{70F9078A-7EA2-C9F9-24AB-266BC03D5FBA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4035425"/>
            <a:ext cx="2819400" cy="1481138"/>
            <a:chOff x="3744" y="2400"/>
            <a:chExt cx="1776" cy="933"/>
          </a:xfrm>
        </p:grpSpPr>
        <p:sp>
          <p:nvSpPr>
            <p:cNvPr id="9224" name="Text Box 11">
              <a:extLst>
                <a:ext uri="{FF2B5EF4-FFF2-40B4-BE49-F238E27FC236}">
                  <a16:creationId xmlns:a16="http://schemas.microsoft.com/office/drawing/2014/main" id="{728FF8A2-69BE-1245-FEFE-DBBC7CE24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688"/>
              <a:ext cx="1440" cy="645"/>
            </a:xfrm>
            <a:prstGeom prst="rect">
              <a:avLst/>
            </a:prstGeom>
            <a:solidFill>
              <a:srgbClr val="C0C0C0"/>
            </a:solidFill>
            <a:ln w="190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1" lang="en-US" altLang="en-US" sz="24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DF BA 09 88</a:t>
              </a:r>
            </a:p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1" lang="en-US" altLang="zh-CN" sz="24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……..</a:t>
              </a:r>
            </a:p>
          </p:txBody>
        </p:sp>
        <p:sp>
          <p:nvSpPr>
            <p:cNvPr id="9225" name="Text Box 12">
              <a:extLst>
                <a:ext uri="{FF2B5EF4-FFF2-40B4-BE49-F238E27FC236}">
                  <a16:creationId xmlns:a16="http://schemas.microsoft.com/office/drawing/2014/main" id="{130BC290-B2D3-755E-1782-CCBB7AD9DC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2400"/>
              <a:ext cx="15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1" lang="en-US" altLang="zh-CN" sz="2400" b="0">
                  <a:solidFill>
                    <a:schemeClr val="bg1"/>
                  </a:solidFill>
                  <a:latin typeface="Times New Roman" panose="02020603050405020304" pitchFamily="18" charset="0"/>
                </a:rPr>
                <a:t>test.class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2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2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2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2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2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2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2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2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2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22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2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2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2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2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22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2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2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2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2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22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2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2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2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2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22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2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灯片编号占位符 3">
            <a:extLst>
              <a:ext uri="{FF2B5EF4-FFF2-40B4-BE49-F238E27FC236}">
                <a16:creationId xmlns:a16="http://schemas.microsoft.com/office/drawing/2014/main" id="{267AD2F7-2369-2897-B5AD-5E46D834F4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FFDD2F66-5DC4-4CF8-80E1-EE90C21B7C33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81954" name="Rectangle 2">
            <a:extLst>
              <a:ext uri="{FF2B5EF4-FFF2-40B4-BE49-F238E27FC236}">
                <a16:creationId xmlns:a16="http://schemas.microsoft.com/office/drawing/2014/main" id="{C7447668-69E4-00CF-7E55-F14D28A674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427672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chemeClr val="bg1"/>
              </a:buClr>
              <a:buFontTx/>
              <a:buAutoNum type="arabicPeriod" startAt="3"/>
              <a:tabLst>
                <a:tab pos="627063" algn="l"/>
                <a:tab pos="809625" algn="l"/>
              </a:tabLst>
            </a:pPr>
            <a:r>
              <a:rPr lang="zh-CN" altLang="en-US" sz="2400">
                <a:solidFill>
                  <a:schemeClr val="bg1"/>
                </a:solidFill>
                <a:ea typeface="华文行楷" panose="02010800040101010101" pitchFamily="2" charset="-122"/>
              </a:rPr>
              <a:t>标准组件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en-US" altLang="en-US" sz="1800">
                <a:solidFill>
                  <a:schemeClr val="bg1"/>
                </a:solidFill>
              </a:rPr>
              <a:t>Component:大部分组件类的祖先(除菜单)</a:t>
            </a:r>
            <a:r>
              <a:rPr lang="zh-CN" altLang="en-US" sz="1800">
                <a:solidFill>
                  <a:schemeClr val="bg1"/>
                </a:solidFill>
              </a:rPr>
              <a:t>。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</a:rPr>
              <a:t>显示功能：</a:t>
            </a:r>
            <a:r>
              <a:rPr lang="en-US" altLang="zh-CN" sz="1600">
                <a:solidFill>
                  <a:schemeClr val="bg1"/>
                </a:solidFill>
              </a:rPr>
              <a:t>paint(), update(), repaint()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</a:rPr>
              <a:t>显示效果控制：字体、颜色、位置、尺寸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</a:rPr>
              <a:t>图象处理：一般利用</a:t>
            </a:r>
            <a:r>
              <a:rPr lang="en-US" altLang="zh-CN" sz="1600">
                <a:solidFill>
                  <a:schemeClr val="bg1"/>
                </a:solidFill>
              </a:rPr>
              <a:t>Canvas</a:t>
            </a:r>
            <a:r>
              <a:rPr lang="zh-CN" altLang="en-US" sz="1600">
                <a:solidFill>
                  <a:schemeClr val="bg1"/>
                </a:solidFill>
              </a:rPr>
              <a:t>和</a:t>
            </a:r>
            <a:r>
              <a:rPr lang="en-US" altLang="zh-CN" sz="1600">
                <a:solidFill>
                  <a:schemeClr val="bg1"/>
                </a:solidFill>
              </a:rPr>
              <a:t>Container</a:t>
            </a:r>
            <a:r>
              <a:rPr lang="zh-CN" altLang="en-US" sz="1600">
                <a:solidFill>
                  <a:schemeClr val="bg1"/>
                </a:solidFill>
              </a:rPr>
              <a:t>来显示图像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zh-CN" altLang="en-US" sz="1600">
                <a:solidFill>
                  <a:schemeClr val="bg1"/>
                </a:solidFill>
              </a:rPr>
              <a:t>事件处理机制（</a:t>
            </a:r>
            <a:r>
              <a:rPr lang="en-US" altLang="zh-CN" sz="1600">
                <a:solidFill>
                  <a:schemeClr val="bg1"/>
                </a:solidFill>
              </a:rPr>
              <a:t>java 1.1</a:t>
            </a:r>
            <a:r>
              <a:rPr lang="zh-CN" altLang="en-US" sz="1600">
                <a:solidFill>
                  <a:schemeClr val="bg1"/>
                </a:solidFill>
              </a:rPr>
              <a:t>）：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zh-CN" sz="1600">
                <a:solidFill>
                  <a:schemeClr val="bg1"/>
                </a:solidFill>
              </a:rPr>
              <a:t>addXXXListener( )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zh-CN" sz="1600">
                <a:solidFill>
                  <a:schemeClr val="bg1"/>
                </a:solidFill>
              </a:rPr>
              <a:t>removeXXXListener( )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zh-CN" altLang="en-US" sz="1800">
                <a:solidFill>
                  <a:schemeClr val="bg1"/>
                </a:solidFill>
              </a:rPr>
              <a:t>相应组件与容器。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µ"/>
              <a:tabLst>
                <a:tab pos="627063" algn="l"/>
                <a:tab pos="809625" algn="l"/>
              </a:tabLst>
            </a:pPr>
            <a:r>
              <a:rPr lang="zh-CN" altLang="zh-CN" sz="1800">
                <a:solidFill>
                  <a:schemeClr val="bg1"/>
                </a:solidFill>
              </a:rPr>
              <a:t>布局管理器:用于控制组件在容器中的布局</a:t>
            </a:r>
            <a:r>
              <a:rPr lang="en-US" altLang="zh-CN" sz="1800">
                <a:solidFill>
                  <a:schemeClr val="bg1"/>
                </a:solidFill>
              </a:rPr>
              <a:t>: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zh-CN" sz="1800">
                <a:solidFill>
                  <a:schemeClr val="bg1"/>
                </a:solidFill>
              </a:rPr>
              <a:t>FlowLayout: </a:t>
            </a:r>
            <a:r>
              <a:rPr lang="zh-CN" altLang="en-US" sz="1800">
                <a:solidFill>
                  <a:schemeClr val="bg1"/>
                </a:solidFill>
              </a:rPr>
              <a:t>组件在一行中从左至右水平排列，排满后折行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zh-CN" sz="1800">
                <a:solidFill>
                  <a:schemeClr val="bg1"/>
                </a:solidFill>
              </a:rPr>
              <a:t>BorderLayout</a:t>
            </a:r>
            <a:r>
              <a:rPr lang="zh-CN" altLang="en-US" sz="1800">
                <a:solidFill>
                  <a:schemeClr val="bg1"/>
                </a:solidFill>
              </a:rPr>
              <a:t>：北、南、东、西、中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zh-CN" sz="1800">
                <a:solidFill>
                  <a:schemeClr val="bg1"/>
                </a:solidFill>
              </a:rPr>
              <a:t>CardLayout</a:t>
            </a:r>
            <a:r>
              <a:rPr lang="zh-CN" altLang="en-US" sz="1800">
                <a:solidFill>
                  <a:schemeClr val="bg1"/>
                </a:solidFill>
              </a:rPr>
              <a:t>：每一个组件作为一个卡片，容器仅显示多个卡片中的某一个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zh-CN" sz="1800">
                <a:solidFill>
                  <a:schemeClr val="bg1"/>
                </a:solidFill>
              </a:rPr>
              <a:t>GridLayout</a:t>
            </a:r>
            <a:r>
              <a:rPr lang="zh-CN" altLang="en-US" sz="1800">
                <a:solidFill>
                  <a:schemeClr val="bg1"/>
                </a:solidFill>
              </a:rPr>
              <a:t>：以行和列的网格形式安排组件</a:t>
            </a:r>
          </a:p>
          <a:p>
            <a:pPr marL="609600" indent="-609600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zh-CN" sz="1800">
                <a:solidFill>
                  <a:schemeClr val="bg1"/>
                </a:solidFill>
              </a:rPr>
              <a:t>GridBagLayout</a:t>
            </a:r>
            <a:r>
              <a:rPr lang="zh-CN" altLang="en-US" sz="1800">
                <a:solidFill>
                  <a:schemeClr val="bg1"/>
                </a:solidFill>
              </a:rPr>
              <a:t>：使用复杂、功能灵活　　　　　实例！！</a:t>
            </a:r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3F4E9876-0B5B-45FF-5C78-CA1ED750D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第六讲 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GUI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编程基础</a:t>
            </a:r>
          </a:p>
        </p:txBody>
      </p:sp>
      <p:grpSp>
        <p:nvGrpSpPr>
          <p:cNvPr id="381993" name="Group 41">
            <a:extLst>
              <a:ext uri="{FF2B5EF4-FFF2-40B4-BE49-F238E27FC236}">
                <a16:creationId xmlns:a16="http://schemas.microsoft.com/office/drawing/2014/main" id="{BA16DD63-8047-43E4-8370-F5CAFCB5CA7F}"/>
              </a:ext>
            </a:extLst>
          </p:cNvPr>
          <p:cNvGrpSpPr>
            <a:grpSpLocks/>
          </p:cNvGrpSpPr>
          <p:nvPr/>
        </p:nvGrpSpPr>
        <p:grpSpPr bwMode="auto">
          <a:xfrm>
            <a:off x="671513" y="1557338"/>
            <a:ext cx="8081962" cy="4321175"/>
            <a:chOff x="385" y="935"/>
            <a:chExt cx="5091" cy="2722"/>
          </a:xfrm>
        </p:grpSpPr>
        <p:sp>
          <p:nvSpPr>
            <p:cNvPr id="64518" name="Rectangle 40">
              <a:extLst>
                <a:ext uri="{FF2B5EF4-FFF2-40B4-BE49-F238E27FC236}">
                  <a16:creationId xmlns:a16="http://schemas.microsoft.com/office/drawing/2014/main" id="{846E7340-12A3-29E4-EA17-E90A56B26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935"/>
              <a:ext cx="5080" cy="27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FontTx/>
                <a:buNone/>
              </a:pPr>
              <a:endParaRPr lang="zh-CN" altLang="en-US" sz="10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64519" name="Group 4">
              <a:extLst>
                <a:ext uri="{FF2B5EF4-FFF2-40B4-BE49-F238E27FC236}">
                  <a16:creationId xmlns:a16="http://schemas.microsoft.com/office/drawing/2014/main" id="{CA2D53C3-2B32-90E3-870D-6DB34DBF55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" y="1020"/>
              <a:ext cx="5040" cy="2568"/>
              <a:chOff x="576" y="1240"/>
              <a:chExt cx="5040" cy="2568"/>
            </a:xfrm>
          </p:grpSpPr>
          <p:grpSp>
            <p:nvGrpSpPr>
              <p:cNvPr id="64520" name="Group 5">
                <a:extLst>
                  <a:ext uri="{FF2B5EF4-FFF2-40B4-BE49-F238E27FC236}">
                    <a16:creationId xmlns:a16="http://schemas.microsoft.com/office/drawing/2014/main" id="{A9F9371E-52D8-60D2-385D-E4FA4075A5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6" y="1240"/>
                <a:ext cx="5040" cy="2568"/>
                <a:chOff x="576" y="1240"/>
                <a:chExt cx="5040" cy="2568"/>
              </a:xfrm>
            </p:grpSpPr>
            <p:sp>
              <p:nvSpPr>
                <p:cNvPr id="64529" name="Text Box 6">
                  <a:extLst>
                    <a:ext uri="{FF2B5EF4-FFF2-40B4-BE49-F238E27FC236}">
                      <a16:creationId xmlns:a16="http://schemas.microsoft.com/office/drawing/2014/main" id="{6536E2B0-9B68-90B2-92A5-F8EBD52DF9D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41" y="1240"/>
                  <a:ext cx="1019" cy="296"/>
                </a:xfrm>
                <a:prstGeom prst="rect">
                  <a:avLst/>
                </a:prstGeom>
                <a:solidFill>
                  <a:schemeClr val="bg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32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8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24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kumimoji="1" lang="en-US" altLang="zh-CN" sz="24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Component</a:t>
                  </a:r>
                </a:p>
              </p:txBody>
            </p:sp>
            <p:sp>
              <p:nvSpPr>
                <p:cNvPr id="64530" name="Text Box 7">
                  <a:extLst>
                    <a:ext uri="{FF2B5EF4-FFF2-40B4-BE49-F238E27FC236}">
                      <a16:creationId xmlns:a16="http://schemas.microsoft.com/office/drawing/2014/main" id="{C76A2464-DAA6-1AA9-9A2E-3E59B4D7EF1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52" y="1720"/>
                  <a:ext cx="976" cy="296"/>
                </a:xfrm>
                <a:prstGeom prst="rect">
                  <a:avLst/>
                </a:prstGeom>
                <a:solidFill>
                  <a:schemeClr val="bg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32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8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24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kumimoji="1" lang="zh-CN" altLang="zh-CN" sz="24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 </a:t>
                  </a:r>
                  <a:r>
                    <a:rPr kumimoji="1" lang="en-US" altLang="zh-CN" sz="24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Container </a:t>
                  </a:r>
                </a:p>
              </p:txBody>
            </p:sp>
            <p:sp>
              <p:nvSpPr>
                <p:cNvPr id="64531" name="Oval 8">
                  <a:extLst>
                    <a:ext uri="{FF2B5EF4-FFF2-40B4-BE49-F238E27FC236}">
                      <a16:creationId xmlns:a16="http://schemas.microsoft.com/office/drawing/2014/main" id="{18435254-A1CA-2520-F038-8C09A67626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1392"/>
                  <a:ext cx="1008" cy="336"/>
                </a:xfrm>
                <a:prstGeom prst="ellipse">
                  <a:avLst/>
                </a:prstGeom>
                <a:solidFill>
                  <a:schemeClr val="bg1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32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8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24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kumimoji="1" lang="en-US" altLang="zh-CN" sz="24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Button</a:t>
                  </a:r>
                </a:p>
              </p:txBody>
            </p:sp>
            <p:sp>
              <p:nvSpPr>
                <p:cNvPr id="64532" name="Oval 9">
                  <a:extLst>
                    <a:ext uri="{FF2B5EF4-FFF2-40B4-BE49-F238E27FC236}">
                      <a16:creationId xmlns:a16="http://schemas.microsoft.com/office/drawing/2014/main" id="{C7B52EAA-8B0D-4A08-372A-F375D34A47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680"/>
                  <a:ext cx="1008" cy="336"/>
                </a:xfrm>
                <a:prstGeom prst="ellipse">
                  <a:avLst/>
                </a:prstGeom>
                <a:solidFill>
                  <a:schemeClr val="bg1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32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8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24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kumimoji="1" lang="en-US" altLang="zh-CN" sz="18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TextComponent</a:t>
                  </a:r>
                  <a:endParaRPr kumimoji="1" lang="en-US" altLang="zh-CN" sz="2400" b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4533" name="Oval 10">
                  <a:extLst>
                    <a:ext uri="{FF2B5EF4-FFF2-40B4-BE49-F238E27FC236}">
                      <a16:creationId xmlns:a16="http://schemas.microsoft.com/office/drawing/2014/main" id="{A2657CB3-7989-B827-2D31-5174FDF143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" y="1680"/>
                  <a:ext cx="1008" cy="336"/>
                </a:xfrm>
                <a:prstGeom prst="ellipse">
                  <a:avLst/>
                </a:prstGeom>
                <a:solidFill>
                  <a:schemeClr val="bg1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32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8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24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kumimoji="1" lang="en-US" altLang="zh-CN" sz="24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Checkbox</a:t>
                  </a:r>
                </a:p>
              </p:txBody>
            </p:sp>
            <p:sp>
              <p:nvSpPr>
                <p:cNvPr id="64534" name="Oval 11">
                  <a:extLst>
                    <a:ext uri="{FF2B5EF4-FFF2-40B4-BE49-F238E27FC236}">
                      <a16:creationId xmlns:a16="http://schemas.microsoft.com/office/drawing/2014/main" id="{A12C48BF-5FD3-63E0-12CC-83F5B0A912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2064"/>
                  <a:ext cx="1008" cy="336"/>
                </a:xfrm>
                <a:prstGeom prst="ellipse">
                  <a:avLst/>
                </a:prstGeom>
                <a:solidFill>
                  <a:schemeClr val="bg1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32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8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24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kumimoji="1" lang="en-US" altLang="zh-CN" sz="24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TextArea</a:t>
                  </a:r>
                </a:p>
              </p:txBody>
            </p:sp>
            <p:sp>
              <p:nvSpPr>
                <p:cNvPr id="64535" name="Oval 12">
                  <a:extLst>
                    <a:ext uri="{FF2B5EF4-FFF2-40B4-BE49-F238E27FC236}">
                      <a16:creationId xmlns:a16="http://schemas.microsoft.com/office/drawing/2014/main" id="{37546936-41D1-B034-9781-7AAC5D00E6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0" y="2448"/>
                  <a:ext cx="1008" cy="336"/>
                </a:xfrm>
                <a:prstGeom prst="ellipse">
                  <a:avLst/>
                </a:prstGeom>
                <a:solidFill>
                  <a:schemeClr val="bg1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32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8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24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kumimoji="1" lang="en-US" altLang="zh-CN" sz="24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TextField</a:t>
                  </a:r>
                </a:p>
              </p:txBody>
            </p:sp>
            <p:sp>
              <p:nvSpPr>
                <p:cNvPr id="64536" name="Text Box 13">
                  <a:extLst>
                    <a:ext uri="{FF2B5EF4-FFF2-40B4-BE49-F238E27FC236}">
                      <a16:creationId xmlns:a16="http://schemas.microsoft.com/office/drawing/2014/main" id="{76818945-BF11-79BC-340A-6D3B4782CD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32" y="2976"/>
                  <a:ext cx="838" cy="296"/>
                </a:xfrm>
                <a:prstGeom prst="rect">
                  <a:avLst/>
                </a:prstGeom>
                <a:solidFill>
                  <a:schemeClr val="bg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32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8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24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kumimoji="1" lang="zh-CN" altLang="zh-CN" sz="24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   </a:t>
                  </a:r>
                  <a:r>
                    <a:rPr kumimoji="1" lang="en-US" altLang="zh-CN" sz="24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Panel   </a:t>
                  </a:r>
                </a:p>
              </p:txBody>
            </p:sp>
            <p:sp>
              <p:nvSpPr>
                <p:cNvPr id="64537" name="Text Box 14">
                  <a:extLst>
                    <a:ext uri="{FF2B5EF4-FFF2-40B4-BE49-F238E27FC236}">
                      <a16:creationId xmlns:a16="http://schemas.microsoft.com/office/drawing/2014/main" id="{4872E368-D5A3-CE49-21C8-561B1F9F76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32" y="3504"/>
                  <a:ext cx="838" cy="296"/>
                </a:xfrm>
                <a:prstGeom prst="rect">
                  <a:avLst/>
                </a:prstGeom>
                <a:solidFill>
                  <a:schemeClr val="bg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32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8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24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kumimoji="1" lang="zh-CN" altLang="zh-CN" sz="24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  </a:t>
                  </a:r>
                  <a:r>
                    <a:rPr kumimoji="1" lang="en-US" altLang="zh-CN" sz="24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Applet  </a:t>
                  </a:r>
                </a:p>
              </p:txBody>
            </p:sp>
            <p:sp>
              <p:nvSpPr>
                <p:cNvPr id="64538" name="Text Box 15">
                  <a:extLst>
                    <a:ext uri="{FF2B5EF4-FFF2-40B4-BE49-F238E27FC236}">
                      <a16:creationId xmlns:a16="http://schemas.microsoft.com/office/drawing/2014/main" id="{CB2A8E0A-EFDE-4FC5-54D8-DEBB81CDABB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72" y="2976"/>
                  <a:ext cx="881" cy="296"/>
                </a:xfrm>
                <a:prstGeom prst="rect">
                  <a:avLst/>
                </a:prstGeom>
                <a:solidFill>
                  <a:schemeClr val="bg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32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8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24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kumimoji="1" lang="zh-CN" altLang="zh-CN" sz="24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 </a:t>
                  </a:r>
                  <a:r>
                    <a:rPr kumimoji="1" lang="en-US" altLang="zh-CN" sz="24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Window </a:t>
                  </a:r>
                </a:p>
              </p:txBody>
            </p:sp>
            <p:sp>
              <p:nvSpPr>
                <p:cNvPr id="64539" name="Text Box 16">
                  <a:extLst>
                    <a:ext uri="{FF2B5EF4-FFF2-40B4-BE49-F238E27FC236}">
                      <a16:creationId xmlns:a16="http://schemas.microsoft.com/office/drawing/2014/main" id="{821CF648-7418-DF48-56B3-1B8E865016F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88" y="3504"/>
                  <a:ext cx="806" cy="296"/>
                </a:xfrm>
                <a:prstGeom prst="rect">
                  <a:avLst/>
                </a:prstGeom>
                <a:solidFill>
                  <a:schemeClr val="bg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32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8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24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kumimoji="1" lang="zh-CN" altLang="zh-CN" sz="24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  </a:t>
                  </a:r>
                  <a:r>
                    <a:rPr kumimoji="1" lang="en-US" altLang="zh-CN" sz="24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Frame  </a:t>
                  </a:r>
                </a:p>
              </p:txBody>
            </p:sp>
            <p:sp>
              <p:nvSpPr>
                <p:cNvPr id="64540" name="Text Box 17">
                  <a:extLst>
                    <a:ext uri="{FF2B5EF4-FFF2-40B4-BE49-F238E27FC236}">
                      <a16:creationId xmlns:a16="http://schemas.microsoft.com/office/drawing/2014/main" id="{31A0D535-9A78-83D9-96CD-E12812FE4B4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4" y="3512"/>
                  <a:ext cx="742" cy="296"/>
                </a:xfrm>
                <a:prstGeom prst="rect">
                  <a:avLst/>
                </a:prstGeom>
                <a:solidFill>
                  <a:schemeClr val="bg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32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8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24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kumimoji="1" lang="zh-CN" altLang="zh-CN" sz="24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 </a:t>
                  </a:r>
                  <a:r>
                    <a:rPr kumimoji="1" lang="en-US" altLang="zh-CN" sz="2400" b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Dialog </a:t>
                  </a:r>
                </a:p>
              </p:txBody>
            </p:sp>
            <p:sp>
              <p:nvSpPr>
                <p:cNvPr id="64541" name="Line 18">
                  <a:extLst>
                    <a:ext uri="{FF2B5EF4-FFF2-40B4-BE49-F238E27FC236}">
                      <a16:creationId xmlns:a16="http://schemas.microsoft.com/office/drawing/2014/main" id="{616FB0D5-EB90-161E-B209-A2B6E8A97E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32" y="1536"/>
                  <a:ext cx="0" cy="192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4542" name="Line 19">
                  <a:extLst>
                    <a:ext uri="{FF2B5EF4-FFF2-40B4-BE49-F238E27FC236}">
                      <a16:creationId xmlns:a16="http://schemas.microsoft.com/office/drawing/2014/main" id="{468176AE-87C5-456F-ABCB-0B2E5EC7EA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28" y="1536"/>
                  <a:ext cx="624" cy="144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4543" name="Line 20">
                  <a:extLst>
                    <a:ext uri="{FF2B5EF4-FFF2-40B4-BE49-F238E27FC236}">
                      <a16:creationId xmlns:a16="http://schemas.microsoft.com/office/drawing/2014/main" id="{ED2D7D97-C5EC-EE0B-FB5F-D094BC2F40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36" y="1392"/>
                  <a:ext cx="816" cy="96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4544" name="Line 21">
                  <a:extLst>
                    <a:ext uri="{FF2B5EF4-FFF2-40B4-BE49-F238E27FC236}">
                      <a16:creationId xmlns:a16="http://schemas.microsoft.com/office/drawing/2014/main" id="{808F20B3-447E-02E3-8E11-43EEFD87F7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0" y="1392"/>
                  <a:ext cx="1776" cy="288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4545" name="Line 22">
                  <a:extLst>
                    <a:ext uri="{FF2B5EF4-FFF2-40B4-BE49-F238E27FC236}">
                      <a16:creationId xmlns:a16="http://schemas.microsoft.com/office/drawing/2014/main" id="{CDC2B29A-E045-CD17-60AA-FD96831481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28" y="2016"/>
                  <a:ext cx="0" cy="432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4546" name="Line 23">
                  <a:extLst>
                    <a:ext uri="{FF2B5EF4-FFF2-40B4-BE49-F238E27FC236}">
                      <a16:creationId xmlns:a16="http://schemas.microsoft.com/office/drawing/2014/main" id="{0C435208-C9F2-386D-B3E4-02E53A920E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96" y="1968"/>
                  <a:ext cx="96" cy="144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4547" name="Line 24">
                  <a:extLst>
                    <a:ext uri="{FF2B5EF4-FFF2-40B4-BE49-F238E27FC236}">
                      <a16:creationId xmlns:a16="http://schemas.microsoft.com/office/drawing/2014/main" id="{9E125A99-B626-A9EB-0D81-5710E3959C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44" y="2016"/>
                  <a:ext cx="0" cy="768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4548" name="Line 25">
                  <a:extLst>
                    <a:ext uri="{FF2B5EF4-FFF2-40B4-BE49-F238E27FC236}">
                      <a16:creationId xmlns:a16="http://schemas.microsoft.com/office/drawing/2014/main" id="{55790DD6-C443-38FE-FE15-33F110FCAF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16" y="3264"/>
                  <a:ext cx="0" cy="24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64549" name="Group 26">
                  <a:extLst>
                    <a:ext uri="{FF2B5EF4-FFF2-40B4-BE49-F238E27FC236}">
                      <a16:creationId xmlns:a16="http://schemas.microsoft.com/office/drawing/2014/main" id="{B6410E30-7C21-0668-398E-74B26854EB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16" y="2784"/>
                  <a:ext cx="1488" cy="192"/>
                  <a:chOff x="2016" y="2784"/>
                  <a:chExt cx="2160" cy="192"/>
                </a:xfrm>
              </p:grpSpPr>
              <p:sp>
                <p:nvSpPr>
                  <p:cNvPr id="64552" name="Line 27">
                    <a:extLst>
                      <a:ext uri="{FF2B5EF4-FFF2-40B4-BE49-F238E27FC236}">
                        <a16:creationId xmlns:a16="http://schemas.microsoft.com/office/drawing/2014/main" id="{2C04038B-BC96-5F25-2880-5C120ADAB21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016" y="2784"/>
                    <a:ext cx="2160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4553" name="Line 28">
                    <a:extLst>
                      <a:ext uri="{FF2B5EF4-FFF2-40B4-BE49-F238E27FC236}">
                        <a16:creationId xmlns:a16="http://schemas.microsoft.com/office/drawing/2014/main" id="{5E875444-6A1B-69CA-2BC9-341625E1F37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016" y="2784"/>
                    <a:ext cx="0" cy="192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4554" name="Line 29">
                    <a:extLst>
                      <a:ext uri="{FF2B5EF4-FFF2-40B4-BE49-F238E27FC236}">
                        <a16:creationId xmlns:a16="http://schemas.microsoft.com/office/drawing/2014/main" id="{F702FB99-3DEA-01D2-A2FA-A0EAB836451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784"/>
                    <a:ext cx="0" cy="192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4550" name="Line 30">
                  <a:extLst>
                    <a:ext uri="{FF2B5EF4-FFF2-40B4-BE49-F238E27FC236}">
                      <a16:creationId xmlns:a16="http://schemas.microsoft.com/office/drawing/2014/main" id="{8A6E3601-97FB-A87D-FC95-C398954807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072" y="3272"/>
                  <a:ext cx="192" cy="24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4551" name="Line 31">
                  <a:extLst>
                    <a:ext uri="{FF2B5EF4-FFF2-40B4-BE49-F238E27FC236}">
                      <a16:creationId xmlns:a16="http://schemas.microsoft.com/office/drawing/2014/main" id="{7F465279-36F0-15AE-0FB2-058651832D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92" y="3272"/>
                  <a:ext cx="288" cy="24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4521" name="Group 32">
                <a:extLst>
                  <a:ext uri="{FF2B5EF4-FFF2-40B4-BE49-F238E27FC236}">
                    <a16:creationId xmlns:a16="http://schemas.microsoft.com/office/drawing/2014/main" id="{18D83901-0B47-13D5-F841-7716D9E248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68" y="1680"/>
                <a:ext cx="2208" cy="1680"/>
                <a:chOff x="3168" y="1680"/>
                <a:chExt cx="2208" cy="1680"/>
              </a:xfrm>
            </p:grpSpPr>
            <p:sp>
              <p:nvSpPr>
                <p:cNvPr id="64522" name="Oval 33">
                  <a:extLst>
                    <a:ext uri="{FF2B5EF4-FFF2-40B4-BE49-F238E27FC236}">
                      <a16:creationId xmlns:a16="http://schemas.microsoft.com/office/drawing/2014/main" id="{A695B225-3936-71D6-F992-BC31BA8ACE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1680"/>
                  <a:ext cx="1008" cy="336"/>
                </a:xfrm>
                <a:prstGeom prst="ellipse">
                  <a:avLst/>
                </a:prstGeom>
                <a:solidFill>
                  <a:schemeClr val="bg1"/>
                </a:solidFill>
                <a:ln w="12700" cap="sq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32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8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24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kumimoji="1" lang="en-US" altLang="zh-CN" sz="1600" b="0">
                      <a:solidFill>
                        <a:srgbClr val="FF00FF"/>
                      </a:solidFill>
                      <a:latin typeface="Times New Roman" panose="02020603050405020304" pitchFamily="18" charset="0"/>
                    </a:rPr>
                    <a:t>MenuComponent</a:t>
                  </a:r>
                  <a:endParaRPr kumimoji="1" lang="en-US" altLang="zh-CN" sz="2400" b="0">
                    <a:solidFill>
                      <a:srgbClr val="FF00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4523" name="Oval 34">
                  <a:extLst>
                    <a:ext uri="{FF2B5EF4-FFF2-40B4-BE49-F238E27FC236}">
                      <a16:creationId xmlns:a16="http://schemas.microsoft.com/office/drawing/2014/main" id="{A765C0F1-7873-6664-C6B8-425066058A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20" y="3024"/>
                  <a:ext cx="1008" cy="336"/>
                </a:xfrm>
                <a:prstGeom prst="ellipse">
                  <a:avLst/>
                </a:prstGeom>
                <a:solidFill>
                  <a:schemeClr val="bg1"/>
                </a:solidFill>
                <a:ln w="12700" cap="sq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32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8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24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kumimoji="1" lang="en-US" altLang="zh-CN" sz="2400" b="0">
                      <a:solidFill>
                        <a:srgbClr val="FF00FF"/>
                      </a:solidFill>
                      <a:latin typeface="Times New Roman" panose="02020603050405020304" pitchFamily="18" charset="0"/>
                    </a:rPr>
                    <a:t>Menu</a:t>
                  </a:r>
                </a:p>
              </p:txBody>
            </p:sp>
            <p:sp>
              <p:nvSpPr>
                <p:cNvPr id="64524" name="Oval 35">
                  <a:extLst>
                    <a:ext uri="{FF2B5EF4-FFF2-40B4-BE49-F238E27FC236}">
                      <a16:creationId xmlns:a16="http://schemas.microsoft.com/office/drawing/2014/main" id="{E8716759-A3F4-31A8-9A43-896E45D6E3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8" y="2352"/>
                  <a:ext cx="1008" cy="336"/>
                </a:xfrm>
                <a:prstGeom prst="ellipse">
                  <a:avLst/>
                </a:prstGeom>
                <a:solidFill>
                  <a:schemeClr val="bg1"/>
                </a:solidFill>
                <a:ln w="12700" cap="sq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32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8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24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kumimoji="1" lang="en-US" altLang="zh-CN" sz="2400" b="0">
                      <a:solidFill>
                        <a:srgbClr val="FF00FF"/>
                      </a:solidFill>
                      <a:latin typeface="Times New Roman" panose="02020603050405020304" pitchFamily="18" charset="0"/>
                    </a:rPr>
                    <a:t>MenuBar</a:t>
                  </a:r>
                </a:p>
              </p:txBody>
            </p:sp>
            <p:sp>
              <p:nvSpPr>
                <p:cNvPr id="64525" name="Oval 36">
                  <a:extLst>
                    <a:ext uri="{FF2B5EF4-FFF2-40B4-BE49-F238E27FC236}">
                      <a16:creationId xmlns:a16="http://schemas.microsoft.com/office/drawing/2014/main" id="{136B05E8-C568-3A9F-39DF-29BA0EEFF6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2304"/>
                  <a:ext cx="1008" cy="336"/>
                </a:xfrm>
                <a:prstGeom prst="ellipse">
                  <a:avLst/>
                </a:prstGeom>
                <a:solidFill>
                  <a:schemeClr val="bg1"/>
                </a:solidFill>
                <a:ln w="12700" cap="sq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32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8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9"/>
                    </a:buClr>
                    <a:buChar char="•"/>
                    <a:defRPr sz="24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9"/>
                    </a:buClr>
                    <a:buChar char="–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9"/>
                    </a:buClr>
                    <a:buChar char="»"/>
                    <a:defRPr sz="2000" b="1">
                      <a:solidFill>
                        <a:srgbClr val="3399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kumimoji="1" lang="en-US" altLang="zh-CN" sz="2400" b="0">
                      <a:solidFill>
                        <a:srgbClr val="FF00FF"/>
                      </a:solidFill>
                      <a:latin typeface="Times New Roman" panose="02020603050405020304" pitchFamily="18" charset="0"/>
                    </a:rPr>
                    <a:t>MenuItem</a:t>
                  </a:r>
                </a:p>
              </p:txBody>
            </p:sp>
            <p:sp>
              <p:nvSpPr>
                <p:cNvPr id="64526" name="Line 37">
                  <a:extLst>
                    <a:ext uri="{FF2B5EF4-FFF2-40B4-BE49-F238E27FC236}">
                      <a16:creationId xmlns:a16="http://schemas.microsoft.com/office/drawing/2014/main" id="{C7DFDF93-9A6B-E28C-174E-860513A095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68" y="1968"/>
                  <a:ext cx="240" cy="384"/>
                </a:xfrm>
                <a:prstGeom prst="line">
                  <a:avLst/>
                </a:prstGeom>
                <a:noFill/>
                <a:ln w="12700" cap="sq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4527" name="Line 38">
                  <a:extLst>
                    <a:ext uri="{FF2B5EF4-FFF2-40B4-BE49-F238E27FC236}">
                      <a16:creationId xmlns:a16="http://schemas.microsoft.com/office/drawing/2014/main" id="{4B48F0D6-4547-C02D-D492-DF48B83DB1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552" y="2016"/>
                  <a:ext cx="96" cy="336"/>
                </a:xfrm>
                <a:prstGeom prst="line">
                  <a:avLst/>
                </a:prstGeom>
                <a:noFill/>
                <a:ln w="12700" cap="sq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4528" name="Line 39">
                  <a:extLst>
                    <a:ext uri="{FF2B5EF4-FFF2-40B4-BE49-F238E27FC236}">
                      <a16:creationId xmlns:a16="http://schemas.microsoft.com/office/drawing/2014/main" id="{4964B124-D94A-8733-13F7-994E6E4A43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48" y="2640"/>
                  <a:ext cx="0" cy="384"/>
                </a:xfrm>
                <a:prstGeom prst="line">
                  <a:avLst/>
                </a:prstGeom>
                <a:noFill/>
                <a:ln w="12700" cap="sq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1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1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1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1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81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1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1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1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1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81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1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1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1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1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1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1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1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1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1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1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1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1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19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19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19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19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19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19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19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19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19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19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19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19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1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1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19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19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19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19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19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19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19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19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19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19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19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819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819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819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819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19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819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819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819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819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19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819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819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819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8195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8195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8195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8195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4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灯片编号占位符 1">
            <a:extLst>
              <a:ext uri="{FF2B5EF4-FFF2-40B4-BE49-F238E27FC236}">
                <a16:creationId xmlns:a16="http://schemas.microsoft.com/office/drawing/2014/main" id="{46A3C54E-62A7-90C5-5EA1-B2B7154DAF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CEA0F3DC-EC83-42EC-8B35-7E2A56E21855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61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pic>
        <p:nvPicPr>
          <p:cNvPr id="65539" name="Picture 2">
            <a:extLst>
              <a:ext uri="{FF2B5EF4-FFF2-40B4-BE49-F238E27FC236}">
                <a16:creationId xmlns:a16="http://schemas.microsoft.com/office/drawing/2014/main" id="{F952221C-9AB9-AC9B-2B45-B38A73310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2979" name="WordArt 3">
            <a:extLst>
              <a:ext uri="{FF2B5EF4-FFF2-40B4-BE49-F238E27FC236}">
                <a16:creationId xmlns:a16="http://schemas.microsoft.com/office/drawing/2014/main" id="{CB0C1E16-6E66-3CA4-A424-7ABE536C7A5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49575" y="1371600"/>
            <a:ext cx="3438525" cy="1295400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28824"/>
              </a:avLst>
            </a:prstTxWarp>
          </a:bodyPr>
          <a:lstStyle/>
          <a:p>
            <a:pPr algn="ctr"/>
            <a:r>
              <a:rPr lang="en-US" altLang="zh-CN" sz="40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That's all for you.</a:t>
            </a:r>
            <a:endParaRPr lang="zh-CN" altLang="en-US" sz="40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82980" name="WordArt 4">
            <a:extLst>
              <a:ext uri="{FF2B5EF4-FFF2-40B4-BE49-F238E27FC236}">
                <a16:creationId xmlns:a16="http://schemas.microsoft.com/office/drawing/2014/main" id="{7A367325-3F06-22CA-752B-7969D92117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2914650"/>
            <a:ext cx="28384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Thank you !!</a:t>
            </a:r>
            <a:endParaRPr lang="zh-CN" altLang="en-US" sz="4000" b="1" kern="1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82981" name="Rectangle 5">
            <a:extLst>
              <a:ext uri="{FF2B5EF4-FFF2-40B4-BE49-F238E27FC236}">
                <a16:creationId xmlns:a16="http://schemas.microsoft.com/office/drawing/2014/main" id="{CBD1CD84-1B92-EAC4-CF22-07CACED29B3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/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2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2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2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2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灯片编号占位符 3">
            <a:extLst>
              <a:ext uri="{FF2B5EF4-FFF2-40B4-BE49-F238E27FC236}">
                <a16:creationId xmlns:a16="http://schemas.microsoft.com/office/drawing/2014/main" id="{E4092C02-85B7-FBB0-CE92-C73592A3B4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3336E377-526A-4BBA-8BDE-67BC69619D3D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23586" name="Rectangle 2">
            <a:extLst>
              <a:ext uri="{FF2B5EF4-FFF2-40B4-BE49-F238E27FC236}">
                <a16:creationId xmlns:a16="http://schemas.microsoft.com/office/drawing/2014/main" id="{92632837-9D79-0E8F-03D2-583EB3803E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4267200"/>
          </a:xfrm>
        </p:spPr>
        <p:txBody>
          <a:bodyPr/>
          <a:lstStyle/>
          <a:p>
            <a:pPr marL="609600" indent="-609600">
              <a:buClr>
                <a:schemeClr val="bg1"/>
              </a:buClr>
              <a:buFontTx/>
              <a:buAutoNum type="arabicPeriod" startAt="3"/>
              <a:tabLst>
                <a:tab pos="627063" algn="l"/>
                <a:tab pos="809625" algn="l"/>
              </a:tabLst>
            </a:pPr>
            <a:r>
              <a:rPr lang="en-US" altLang="zh-CN">
                <a:solidFill>
                  <a:schemeClr val="bg1"/>
                </a:solidFill>
              </a:rPr>
              <a:t>Java </a:t>
            </a:r>
            <a:r>
              <a:rPr lang="zh-CN" altLang="en-US">
                <a:solidFill>
                  <a:schemeClr val="bg1"/>
                </a:solidFill>
              </a:rPr>
              <a:t>工作方式</a:t>
            </a:r>
          </a:p>
          <a:p>
            <a:pPr marL="804863" lvl="1" indent="-533400">
              <a:buClr>
                <a:schemeClr val="bg1"/>
              </a:buClr>
              <a:buFont typeface="Arial" panose="020B0604020202020204" pitchFamily="34" charset="0"/>
              <a:buChar char="♫"/>
              <a:tabLst>
                <a:tab pos="627063" algn="l"/>
                <a:tab pos="809625" algn="l"/>
              </a:tabLst>
            </a:pPr>
            <a:r>
              <a:rPr lang="en-US" altLang="zh-CN" sz="2000">
                <a:solidFill>
                  <a:schemeClr val="bg1"/>
                </a:solidFill>
              </a:rPr>
              <a:t>Java</a:t>
            </a:r>
            <a:r>
              <a:rPr lang="zh-CN" altLang="en-US" sz="2000">
                <a:solidFill>
                  <a:schemeClr val="bg1"/>
                </a:solidFill>
              </a:rPr>
              <a:t>虚拟机（</a:t>
            </a:r>
            <a:r>
              <a:rPr lang="en-US" altLang="zh-CN" sz="2000">
                <a:solidFill>
                  <a:schemeClr val="bg1"/>
                </a:solidFill>
              </a:rPr>
              <a:t>Java virtual machine, JVM</a:t>
            </a:r>
            <a:r>
              <a:rPr lang="zh-CN" altLang="en-US" sz="2000">
                <a:solidFill>
                  <a:schemeClr val="bg1"/>
                </a:solidFill>
              </a:rPr>
              <a:t>）：是一种</a:t>
            </a:r>
            <a:r>
              <a:rPr lang="en-US" altLang="en-US" sz="2000">
                <a:solidFill>
                  <a:schemeClr val="bg1"/>
                </a:solidFill>
              </a:rPr>
              <a:t>Java</a:t>
            </a:r>
            <a:r>
              <a:rPr lang="zh-CN" altLang="en-US" sz="2000">
                <a:solidFill>
                  <a:schemeClr val="bg1"/>
                </a:solidFill>
              </a:rPr>
              <a:t>直译器</a:t>
            </a:r>
            <a:r>
              <a:rPr lang="en-US" altLang="en-US" sz="2000">
                <a:solidFill>
                  <a:schemeClr val="bg1"/>
                </a:solidFill>
              </a:rPr>
              <a:t>，一般由软件实现</a:t>
            </a:r>
            <a:r>
              <a:rPr lang="zh-CN" altLang="en-US" sz="2000">
                <a:solidFill>
                  <a:schemeClr val="bg1"/>
                </a:solidFill>
              </a:rPr>
              <a:t>。</a:t>
            </a:r>
          </a:p>
          <a:p>
            <a:pPr marL="804863" lvl="1" indent="-533400">
              <a:buClr>
                <a:schemeClr val="bg1"/>
              </a:buClr>
              <a:buFont typeface="Arial" panose="020B0604020202020204" pitchFamily="34" charset="0"/>
              <a:buChar char="♫"/>
              <a:tabLst>
                <a:tab pos="627063" algn="l"/>
                <a:tab pos="809625" algn="l"/>
              </a:tabLst>
            </a:pPr>
            <a:r>
              <a:rPr lang="en-US" altLang="zh-CN" sz="2000">
                <a:solidFill>
                  <a:schemeClr val="bg1"/>
                </a:solidFill>
              </a:rPr>
              <a:t>JVM</a:t>
            </a:r>
            <a:r>
              <a:rPr lang="zh-CN" altLang="en-US" sz="2000">
                <a:solidFill>
                  <a:schemeClr val="bg1"/>
                </a:solidFill>
              </a:rPr>
              <a:t>结构：类加载器（</a:t>
            </a:r>
            <a:r>
              <a:rPr lang="en-US" altLang="zh-CN" sz="2000">
                <a:solidFill>
                  <a:schemeClr val="bg1"/>
                </a:solidFill>
              </a:rPr>
              <a:t>class loader</a:t>
            </a:r>
            <a:r>
              <a:rPr lang="zh-CN" altLang="en-US" sz="2000">
                <a:solidFill>
                  <a:schemeClr val="bg1"/>
                </a:solidFill>
              </a:rPr>
              <a:t>）、字节码确认器（</a:t>
            </a:r>
            <a:r>
              <a:rPr lang="en-US" altLang="zh-CN" sz="2000">
                <a:solidFill>
                  <a:schemeClr val="bg1"/>
                </a:solidFill>
              </a:rPr>
              <a:t>bytecode verifier</a:t>
            </a:r>
            <a:r>
              <a:rPr lang="zh-CN" altLang="en-US" sz="2000">
                <a:solidFill>
                  <a:schemeClr val="bg1"/>
                </a:solidFill>
              </a:rPr>
              <a:t>）和解释器（</a:t>
            </a:r>
            <a:r>
              <a:rPr lang="en-US" altLang="zh-CN" sz="2000">
                <a:solidFill>
                  <a:schemeClr val="bg1"/>
                </a:solidFill>
              </a:rPr>
              <a:t>interpreter</a:t>
            </a:r>
            <a:r>
              <a:rPr lang="zh-CN" altLang="en-US" sz="2000">
                <a:solidFill>
                  <a:schemeClr val="bg1"/>
                </a:solidFill>
              </a:rPr>
              <a:t>）</a:t>
            </a:r>
            <a:r>
              <a:rPr lang="en-US" altLang="zh-CN" sz="2000">
                <a:solidFill>
                  <a:schemeClr val="bg1"/>
                </a:solidFill>
              </a:rPr>
              <a:t>&amp;</a:t>
            </a:r>
            <a:r>
              <a:rPr lang="zh-CN" altLang="en-US" sz="2000">
                <a:solidFill>
                  <a:schemeClr val="bg1"/>
                </a:solidFill>
              </a:rPr>
              <a:t>实时编译器（</a:t>
            </a:r>
            <a:r>
              <a:rPr lang="en-US" altLang="zh-CN" sz="2000">
                <a:solidFill>
                  <a:schemeClr val="bg1"/>
                </a:solidFill>
              </a:rPr>
              <a:t>just-in-time compiler</a:t>
            </a:r>
            <a:r>
              <a:rPr lang="zh-CN" altLang="en-US" sz="2000">
                <a:solidFill>
                  <a:schemeClr val="bg1"/>
                </a:solidFill>
              </a:rPr>
              <a:t>）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73B02F38-E06C-BFD2-076B-14A4C9BC2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第一讲 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Java 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语言概述</a:t>
            </a:r>
          </a:p>
        </p:txBody>
      </p:sp>
      <p:grpSp>
        <p:nvGrpSpPr>
          <p:cNvPr id="323609" name="Group 25">
            <a:extLst>
              <a:ext uri="{FF2B5EF4-FFF2-40B4-BE49-F238E27FC236}">
                <a16:creationId xmlns:a16="http://schemas.microsoft.com/office/drawing/2014/main" id="{CC2D87F1-97DF-FF6E-91C0-482608158F59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3752850"/>
            <a:ext cx="7543800" cy="2052638"/>
            <a:chOff x="672" y="2364"/>
            <a:chExt cx="4752" cy="1293"/>
          </a:xfrm>
        </p:grpSpPr>
        <p:sp>
          <p:nvSpPr>
            <p:cNvPr id="10246" name="Text Box 14">
              <a:extLst>
                <a:ext uri="{FF2B5EF4-FFF2-40B4-BE49-F238E27FC236}">
                  <a16:creationId xmlns:a16="http://schemas.microsoft.com/office/drawing/2014/main" id="{3AD9486B-D463-3940-3034-088C1B2164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2364"/>
              <a:ext cx="2736" cy="1293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1" lang="en-US" altLang="en-US" sz="20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Java</a:t>
              </a:r>
              <a:r>
                <a:rPr kumimoji="1" lang="zh-CN" altLang="en-US" sz="20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虚拟机</a:t>
              </a:r>
            </a:p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endParaRPr kumimoji="1" lang="zh-CN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endParaRPr kumimoji="1" lang="zh-CN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endParaRPr kumimoji="1" lang="en-US" altLang="zh-CN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47" name="Text Box 15">
              <a:extLst>
                <a:ext uri="{FF2B5EF4-FFF2-40B4-BE49-F238E27FC236}">
                  <a16:creationId xmlns:a16="http://schemas.microsoft.com/office/drawing/2014/main" id="{5026A224-A4BC-9807-9790-AA5F22FD5A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5" y="2787"/>
              <a:ext cx="316" cy="706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zh-CN" altLang="en-US" sz="20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类加载器</a:t>
              </a:r>
            </a:p>
          </p:txBody>
        </p:sp>
        <p:sp>
          <p:nvSpPr>
            <p:cNvPr id="10248" name="Text Box 16">
              <a:extLst>
                <a:ext uri="{FF2B5EF4-FFF2-40B4-BE49-F238E27FC236}">
                  <a16:creationId xmlns:a16="http://schemas.microsoft.com/office/drawing/2014/main" id="{9698F8BC-0C3C-895C-921E-DBC220B05C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6" y="2595"/>
              <a:ext cx="316" cy="1030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1" lang="zh-CN" altLang="en-US" sz="20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字节码确认器</a:t>
              </a:r>
            </a:p>
          </p:txBody>
        </p:sp>
        <p:sp>
          <p:nvSpPr>
            <p:cNvPr id="10249" name="Text Box 17">
              <a:extLst>
                <a:ext uri="{FF2B5EF4-FFF2-40B4-BE49-F238E27FC236}">
                  <a16:creationId xmlns:a16="http://schemas.microsoft.com/office/drawing/2014/main" id="{896379F2-D8B6-F45C-C1A4-5A93CCB6AF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1" y="2835"/>
              <a:ext cx="316" cy="546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zh-CN" altLang="en-US" sz="20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解释器</a:t>
              </a:r>
            </a:p>
          </p:txBody>
        </p:sp>
        <p:sp>
          <p:nvSpPr>
            <p:cNvPr id="10250" name="Line 18">
              <a:extLst>
                <a:ext uri="{FF2B5EF4-FFF2-40B4-BE49-F238E27FC236}">
                  <a16:creationId xmlns:a16="http://schemas.microsoft.com/office/drawing/2014/main" id="{52DA99F8-50B9-35C0-BEEC-1D0D6130DD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3171"/>
              <a:ext cx="432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51" name="Line 19">
              <a:extLst>
                <a:ext uri="{FF2B5EF4-FFF2-40B4-BE49-F238E27FC236}">
                  <a16:creationId xmlns:a16="http://schemas.microsoft.com/office/drawing/2014/main" id="{0E40D93E-DB73-D663-4446-9363B9A5CB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171"/>
              <a:ext cx="432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52" name="Text Box 20">
              <a:extLst>
                <a:ext uri="{FF2B5EF4-FFF2-40B4-BE49-F238E27FC236}">
                  <a16:creationId xmlns:a16="http://schemas.microsoft.com/office/drawing/2014/main" id="{50C07FCD-5116-F9B8-8633-C9D3F86CE8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027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1" lang="zh-CN" altLang="en-US" sz="2400" b="0">
                  <a:solidFill>
                    <a:schemeClr val="bg1"/>
                  </a:solidFill>
                  <a:latin typeface="Times New Roman" panose="02020603050405020304" pitchFamily="18" charset="0"/>
                </a:rPr>
                <a:t>字节码</a:t>
              </a:r>
            </a:p>
          </p:txBody>
        </p:sp>
        <p:sp>
          <p:nvSpPr>
            <p:cNvPr id="10253" name="Line 21">
              <a:extLst>
                <a:ext uri="{FF2B5EF4-FFF2-40B4-BE49-F238E27FC236}">
                  <a16:creationId xmlns:a16="http://schemas.microsoft.com/office/drawing/2014/main" id="{B1843A60-F483-F486-CA70-8C48A60AD5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171"/>
              <a:ext cx="528" cy="0"/>
            </a:xfrm>
            <a:prstGeom prst="line">
              <a:avLst/>
            </a:prstGeom>
            <a:noFill/>
            <a:ln w="47625" cap="sq">
              <a:solidFill>
                <a:srgbClr val="FF0066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54" name="Line 22">
              <a:extLst>
                <a:ext uri="{FF2B5EF4-FFF2-40B4-BE49-F238E27FC236}">
                  <a16:creationId xmlns:a16="http://schemas.microsoft.com/office/drawing/2014/main" id="{1C90445E-95DB-973D-B74E-1F30064A6F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3171"/>
              <a:ext cx="1056" cy="0"/>
            </a:xfrm>
            <a:prstGeom prst="line">
              <a:avLst/>
            </a:prstGeom>
            <a:noFill/>
            <a:ln w="47625" cap="sq">
              <a:solidFill>
                <a:srgbClr val="FF0066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55" name="Text Box 23">
              <a:extLst>
                <a:ext uri="{FF2B5EF4-FFF2-40B4-BE49-F238E27FC236}">
                  <a16:creationId xmlns:a16="http://schemas.microsoft.com/office/drawing/2014/main" id="{257475C0-89EF-CA2D-6F05-B04E34B972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3027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kumimoji="1" lang="zh-CN" altLang="en-US" sz="2400" b="0">
                  <a:solidFill>
                    <a:schemeClr val="bg1"/>
                  </a:solidFill>
                  <a:latin typeface="Times New Roman" panose="02020603050405020304" pitchFamily="18" charset="0"/>
                </a:rPr>
                <a:t>执行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3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3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3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3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3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3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3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3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3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23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3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3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3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3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23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3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3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3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3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灯片编号占位符 3">
            <a:extLst>
              <a:ext uri="{FF2B5EF4-FFF2-40B4-BE49-F238E27FC236}">
                <a16:creationId xmlns:a16="http://schemas.microsoft.com/office/drawing/2014/main" id="{0D00CAAF-0B1C-5505-9460-5AA31F86B8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B60BA66F-40FE-42B3-9094-08609F2A0A9F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24610" name="Rectangle 2">
            <a:extLst>
              <a:ext uri="{FF2B5EF4-FFF2-40B4-BE49-F238E27FC236}">
                <a16:creationId xmlns:a16="http://schemas.microsoft.com/office/drawing/2014/main" id="{8479B582-920B-0585-6F82-EB236528BC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4267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Clr>
                <a:schemeClr val="bg1"/>
              </a:buClr>
              <a:buFontTx/>
              <a:buAutoNum type="arabicPeriod" startAt="4"/>
              <a:tabLst>
                <a:tab pos="627063" algn="l"/>
                <a:tab pos="809625" algn="l"/>
              </a:tabLst>
            </a:pPr>
            <a:r>
              <a:rPr lang="en-US" altLang="zh-CN">
                <a:solidFill>
                  <a:schemeClr val="bg1"/>
                </a:solidFill>
              </a:rPr>
              <a:t>Java </a:t>
            </a:r>
            <a:r>
              <a:rPr lang="zh-CN" altLang="en-US">
                <a:solidFill>
                  <a:schemeClr val="bg1"/>
                </a:solidFill>
              </a:rPr>
              <a:t>开发工具</a:t>
            </a:r>
          </a:p>
          <a:p>
            <a:pPr marL="804863" lvl="1" indent="-5334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u"/>
              <a:tabLst>
                <a:tab pos="627063" algn="l"/>
                <a:tab pos="809625" algn="l"/>
              </a:tabLst>
            </a:pPr>
            <a:r>
              <a:rPr lang="en-US" altLang="zh-CN" sz="2400">
                <a:solidFill>
                  <a:schemeClr val="bg1"/>
                </a:solidFill>
              </a:rPr>
              <a:t>JDK</a:t>
            </a:r>
            <a:r>
              <a:rPr lang="zh-CN" altLang="en-US" sz="2400">
                <a:solidFill>
                  <a:schemeClr val="bg1"/>
                </a:solidFill>
              </a:rPr>
              <a:t>系列（</a:t>
            </a:r>
            <a:r>
              <a:rPr lang="en-US" altLang="zh-CN" sz="2400">
                <a:solidFill>
                  <a:schemeClr val="bg1"/>
                </a:solidFill>
              </a:rPr>
              <a:t>Sun</a:t>
            </a:r>
            <a:r>
              <a:rPr lang="zh-CN" altLang="en-US" sz="2400">
                <a:solidFill>
                  <a:schemeClr val="bg1"/>
                </a:solidFill>
              </a:rPr>
              <a:t>）命令行</a:t>
            </a:r>
          </a:p>
          <a:p>
            <a:pPr marL="804863" lvl="1" indent="-5334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u"/>
              <a:tabLst>
                <a:tab pos="627063" algn="l"/>
                <a:tab pos="809625" algn="l"/>
              </a:tabLst>
            </a:pPr>
            <a:r>
              <a:rPr lang="en-US" altLang="zh-CN" sz="2400">
                <a:solidFill>
                  <a:schemeClr val="bg1"/>
                </a:solidFill>
              </a:rPr>
              <a:t>Java WorkShop</a:t>
            </a:r>
            <a:r>
              <a:rPr lang="zh-CN" altLang="en-US" sz="2400">
                <a:solidFill>
                  <a:schemeClr val="bg1"/>
                </a:solidFill>
              </a:rPr>
              <a:t>（</a:t>
            </a:r>
            <a:r>
              <a:rPr lang="en-US" altLang="zh-CN" sz="2400">
                <a:solidFill>
                  <a:schemeClr val="bg1"/>
                </a:solidFill>
              </a:rPr>
              <a:t>Sun</a:t>
            </a:r>
            <a:r>
              <a:rPr lang="zh-CN" altLang="en-US" sz="2400">
                <a:solidFill>
                  <a:schemeClr val="bg1"/>
                </a:solidFill>
              </a:rPr>
              <a:t>）	</a:t>
            </a:r>
          </a:p>
          <a:p>
            <a:pPr marL="804863" lvl="1" indent="-5334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u"/>
              <a:tabLst>
                <a:tab pos="627063" algn="l"/>
                <a:tab pos="809625" algn="l"/>
              </a:tabLst>
            </a:pPr>
            <a:r>
              <a:rPr lang="en-US" altLang="zh-CN" sz="2400">
                <a:solidFill>
                  <a:schemeClr val="bg1"/>
                </a:solidFill>
              </a:rPr>
              <a:t>Visual CAFÉ (Symantec)</a:t>
            </a:r>
          </a:p>
          <a:p>
            <a:pPr marL="804863" lvl="1" indent="-5334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u"/>
              <a:tabLst>
                <a:tab pos="627063" algn="l"/>
                <a:tab pos="809625" algn="l"/>
              </a:tabLst>
            </a:pPr>
            <a:r>
              <a:rPr lang="en-US" altLang="zh-CN" sz="2400">
                <a:solidFill>
                  <a:schemeClr val="bg1"/>
                </a:solidFill>
              </a:rPr>
              <a:t>JBuilder (Borland)</a:t>
            </a:r>
          </a:p>
          <a:p>
            <a:pPr marL="804863" lvl="1" indent="-5334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u"/>
              <a:tabLst>
                <a:tab pos="627063" algn="l"/>
                <a:tab pos="809625" algn="l"/>
              </a:tabLst>
            </a:pPr>
            <a:r>
              <a:rPr lang="en-US" altLang="zh-CN" sz="2400">
                <a:solidFill>
                  <a:schemeClr val="bg1"/>
                </a:solidFill>
              </a:rPr>
              <a:t>Visual  J++ (MicroSoft)</a:t>
            </a:r>
          </a:p>
          <a:p>
            <a:pPr marL="804863" lvl="1" indent="-5334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u"/>
              <a:tabLst>
                <a:tab pos="627063" algn="l"/>
                <a:tab pos="809625" algn="l"/>
              </a:tabLst>
            </a:pPr>
            <a:r>
              <a:rPr lang="en-US" altLang="zh-CN" sz="2400">
                <a:solidFill>
                  <a:schemeClr val="bg1"/>
                </a:solidFill>
              </a:rPr>
              <a:t>Java  Studio (Sun)</a:t>
            </a:r>
          </a:p>
          <a:p>
            <a:pPr marL="804863" lvl="1" indent="-5334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u"/>
              <a:tabLst>
                <a:tab pos="627063" algn="l"/>
                <a:tab pos="809625" algn="l"/>
              </a:tabLst>
            </a:pPr>
            <a:r>
              <a:rPr lang="en-US" altLang="zh-CN" sz="2400">
                <a:solidFill>
                  <a:schemeClr val="bg1"/>
                </a:solidFill>
              </a:rPr>
              <a:t>Jdeveloper (Oracle)</a:t>
            </a:r>
          </a:p>
          <a:p>
            <a:pPr marL="804863" lvl="1" indent="-5334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u"/>
              <a:tabLst>
                <a:tab pos="627063" algn="l"/>
                <a:tab pos="809625" algn="l"/>
              </a:tabLst>
            </a:pPr>
            <a:r>
              <a:rPr lang="en-US" altLang="zh-CN" sz="2400">
                <a:solidFill>
                  <a:schemeClr val="bg1"/>
                </a:solidFill>
              </a:rPr>
              <a:t>Visual  Age  for  Java (IBM)</a:t>
            </a:r>
          </a:p>
          <a:p>
            <a:pPr marL="804863" lvl="1" indent="-533400"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u"/>
              <a:tabLst>
                <a:tab pos="627063" algn="l"/>
                <a:tab pos="809625" algn="l"/>
              </a:tabLst>
            </a:pPr>
            <a:r>
              <a:rPr lang="en-US" altLang="zh-CN" sz="2400">
                <a:solidFill>
                  <a:schemeClr val="bg1"/>
                </a:solidFill>
              </a:rPr>
              <a:t>Code Warrior Professional (Metrowerks)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C8787067-C738-5BF2-A90E-D42B78BE4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第一讲 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Java 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语言概述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4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4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4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4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4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4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4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4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4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4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4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4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4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4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4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4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4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4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4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46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46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46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46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灯片编号占位符 3">
            <a:extLst>
              <a:ext uri="{FF2B5EF4-FFF2-40B4-BE49-F238E27FC236}">
                <a16:creationId xmlns:a16="http://schemas.microsoft.com/office/drawing/2014/main" id="{C6ADE702-6014-ABFE-F97B-3534AB120D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1600">
                <a:solidFill>
                  <a:srgbClr val="0033CC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片号：</a:t>
            </a:r>
            <a:fld id="{4F979839-2509-41CD-A67A-62025C1A074D}" type="slidenum">
              <a:rPr lang="zh-CN" altLang="en-US" sz="1800" smtClean="0">
                <a:solidFill>
                  <a:srgbClr val="FF00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zh-CN" sz="1800">
              <a:solidFill>
                <a:srgbClr val="FF0000"/>
              </a:solidFill>
              <a:latin typeface="Times New Roman" panose="02020603050405020304" pitchFamily="18" charset="0"/>
              <a:ea typeface="华文彩云" panose="02010800040101010101" pitchFamily="2" charset="-122"/>
            </a:endParaRPr>
          </a:p>
        </p:txBody>
      </p:sp>
      <p:sp>
        <p:nvSpPr>
          <p:cNvPr id="325634" name="Rectangle 2">
            <a:extLst>
              <a:ext uri="{FF2B5EF4-FFF2-40B4-BE49-F238E27FC236}">
                <a16:creationId xmlns:a16="http://schemas.microsoft.com/office/drawing/2014/main" id="{7772D72C-AFE7-AC37-8A9C-B9B6EAE61A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848600" cy="4267200"/>
          </a:xfrm>
        </p:spPr>
        <p:txBody>
          <a:bodyPr/>
          <a:lstStyle/>
          <a:p>
            <a:pPr marL="609600" indent="-609600">
              <a:buClr>
                <a:schemeClr val="bg1"/>
              </a:buClr>
              <a:buFontTx/>
              <a:buAutoNum type="arabicPeriod" startAt="5"/>
              <a:tabLst>
                <a:tab pos="627063" algn="l"/>
                <a:tab pos="809625" algn="l"/>
              </a:tabLst>
            </a:pPr>
            <a:r>
              <a:rPr lang="en-US" altLang="zh-CN">
                <a:solidFill>
                  <a:schemeClr val="bg1"/>
                </a:solidFill>
              </a:rPr>
              <a:t>Java </a:t>
            </a:r>
            <a:r>
              <a:rPr lang="zh-CN" altLang="en-US">
                <a:solidFill>
                  <a:schemeClr val="bg1"/>
                </a:solidFill>
              </a:rPr>
              <a:t>程序结构</a:t>
            </a:r>
          </a:p>
          <a:p>
            <a:pPr marL="804863" lvl="1" indent="-533400">
              <a:buClr>
                <a:schemeClr val="bg1"/>
              </a:buClr>
              <a:buFont typeface="Wingdings" panose="05000000000000000000" pitchFamily="2" charset="2"/>
              <a:buChar char="u"/>
              <a:tabLst>
                <a:tab pos="627063" algn="l"/>
                <a:tab pos="809625" algn="l"/>
              </a:tabLst>
            </a:pPr>
            <a:r>
              <a:rPr lang="en-US" altLang="zh-CN" sz="2400">
                <a:solidFill>
                  <a:schemeClr val="bg1"/>
                </a:solidFill>
              </a:rPr>
              <a:t>JDK</a:t>
            </a:r>
            <a:r>
              <a:rPr lang="zh-CN" altLang="en-US" sz="2400">
                <a:solidFill>
                  <a:schemeClr val="bg1"/>
                </a:solidFill>
              </a:rPr>
              <a:t>实用程序：</a:t>
            </a:r>
          </a:p>
          <a:p>
            <a:pPr marL="1644650" lvl="2" indent="-4572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en-US" sz="2000">
                <a:solidFill>
                  <a:schemeClr val="bg1"/>
                </a:solidFill>
              </a:rPr>
              <a:t>javac</a:t>
            </a:r>
            <a:r>
              <a:rPr lang="en-US" altLang="zh-CN" sz="2000">
                <a:solidFill>
                  <a:schemeClr val="bg1"/>
                </a:solidFill>
              </a:rPr>
              <a:t>  Java</a:t>
            </a:r>
            <a:r>
              <a:rPr lang="zh-CN" altLang="en-US" sz="2000">
                <a:solidFill>
                  <a:schemeClr val="bg1"/>
                </a:solidFill>
              </a:rPr>
              <a:t>编译器，将</a:t>
            </a:r>
            <a:r>
              <a:rPr lang="en-US" altLang="en-US" sz="2000">
                <a:solidFill>
                  <a:schemeClr val="bg1"/>
                </a:solidFill>
              </a:rPr>
              <a:t>Java</a:t>
            </a:r>
            <a:r>
              <a:rPr lang="zh-CN" altLang="en-US" sz="2000">
                <a:solidFill>
                  <a:schemeClr val="bg1"/>
                </a:solidFill>
              </a:rPr>
              <a:t>源程序编译成字节码文件</a:t>
            </a:r>
          </a:p>
          <a:p>
            <a:pPr marL="1644650" lvl="2" indent="-4572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en-US" sz="2000">
                <a:solidFill>
                  <a:schemeClr val="bg1"/>
                </a:solidFill>
              </a:rPr>
              <a:t>Java</a:t>
            </a:r>
            <a:r>
              <a:rPr lang="en-US" altLang="zh-CN" sz="2000">
                <a:solidFill>
                  <a:schemeClr val="bg1"/>
                </a:solidFill>
              </a:rPr>
              <a:t>  Java</a:t>
            </a:r>
            <a:r>
              <a:rPr lang="zh-CN" altLang="en-US" sz="2000">
                <a:solidFill>
                  <a:schemeClr val="bg1"/>
                </a:solidFill>
              </a:rPr>
              <a:t>解释器，直接从类文件执行</a:t>
            </a:r>
            <a:r>
              <a:rPr lang="en-US" altLang="en-US" sz="2000">
                <a:solidFill>
                  <a:schemeClr val="bg1"/>
                </a:solidFill>
              </a:rPr>
              <a:t>Java</a:t>
            </a:r>
            <a:r>
              <a:rPr lang="zh-CN" altLang="en-US" sz="2000">
                <a:solidFill>
                  <a:schemeClr val="bg1"/>
                </a:solidFill>
              </a:rPr>
              <a:t>应用程序，即</a:t>
            </a:r>
            <a:r>
              <a:rPr lang="en-US" altLang="en-US" sz="2000">
                <a:solidFill>
                  <a:schemeClr val="bg1"/>
                </a:solidFill>
              </a:rPr>
              <a:t>application</a:t>
            </a:r>
            <a:endParaRPr lang="en-US" altLang="zh-CN" sz="2000">
              <a:solidFill>
                <a:schemeClr val="bg1"/>
              </a:solidFill>
            </a:endParaRPr>
          </a:p>
          <a:p>
            <a:pPr marL="1644650" lvl="2" indent="-457200"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627063" algn="l"/>
                <a:tab pos="809625" algn="l"/>
              </a:tabLst>
            </a:pPr>
            <a:r>
              <a:rPr lang="en-US" altLang="zh-CN" sz="2000">
                <a:solidFill>
                  <a:schemeClr val="bg1"/>
                </a:solidFill>
              </a:rPr>
              <a:t>Appletviewer  </a:t>
            </a:r>
            <a:r>
              <a:rPr lang="zh-CN" altLang="en-US" sz="2000">
                <a:solidFill>
                  <a:schemeClr val="bg1"/>
                </a:solidFill>
              </a:rPr>
              <a:t>小程序浏览器，执行</a:t>
            </a:r>
            <a:r>
              <a:rPr lang="en-US" altLang="en-US" sz="2000">
                <a:solidFill>
                  <a:schemeClr val="bg1"/>
                </a:solidFill>
              </a:rPr>
              <a:t>html</a:t>
            </a:r>
            <a:r>
              <a:rPr lang="zh-CN" altLang="en-US" sz="2000">
                <a:solidFill>
                  <a:schemeClr val="bg1"/>
                </a:solidFill>
              </a:rPr>
              <a:t>文件上的</a:t>
            </a:r>
            <a:r>
              <a:rPr lang="en-US" altLang="en-US" sz="2000">
                <a:solidFill>
                  <a:schemeClr val="bg1"/>
                </a:solidFill>
              </a:rPr>
              <a:t>Java</a:t>
            </a:r>
            <a:r>
              <a:rPr lang="zh-CN" altLang="en-US" sz="2000">
                <a:solidFill>
                  <a:schemeClr val="bg1"/>
                </a:solidFill>
              </a:rPr>
              <a:t>小程序，即</a:t>
            </a:r>
            <a:r>
              <a:rPr lang="en-US" altLang="en-US" sz="2000">
                <a:solidFill>
                  <a:schemeClr val="bg1"/>
                </a:solidFill>
              </a:rPr>
              <a:t>Applet</a:t>
            </a:r>
            <a:endParaRPr lang="en-US" altLang="zh-CN" sz="2000">
              <a:solidFill>
                <a:schemeClr val="bg1"/>
              </a:solidFill>
            </a:endParaRPr>
          </a:p>
          <a:p>
            <a:pPr marL="804863" lvl="1" indent="-533400">
              <a:buClr>
                <a:schemeClr val="bg1"/>
              </a:buClr>
              <a:buFont typeface="Wingdings" panose="05000000000000000000" pitchFamily="2" charset="2"/>
              <a:buChar char="u"/>
              <a:tabLst>
                <a:tab pos="627063" algn="l"/>
                <a:tab pos="809625" algn="l"/>
              </a:tabLst>
            </a:pPr>
            <a:r>
              <a:rPr lang="zh-CN" altLang="en-US" sz="2400">
                <a:solidFill>
                  <a:schemeClr val="bg1"/>
                </a:solidFill>
              </a:rPr>
              <a:t>一个简单的</a:t>
            </a:r>
            <a:r>
              <a:rPr lang="en-US" altLang="zh-CN" sz="2400">
                <a:solidFill>
                  <a:schemeClr val="bg1"/>
                </a:solidFill>
              </a:rPr>
              <a:t>Java</a:t>
            </a:r>
            <a:r>
              <a:rPr lang="zh-CN" altLang="en-US" sz="2400">
                <a:solidFill>
                  <a:schemeClr val="bg1"/>
                </a:solidFill>
              </a:rPr>
              <a:t>源程序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8EEAC640-285E-223D-8E55-0E331B8F8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0191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Char char="•"/>
              <a:defRPr sz="32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Char char="–"/>
              <a:defRPr sz="28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Char char="•"/>
              <a:defRPr sz="24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Char char="–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 b="1">
                <a:solidFill>
                  <a:srgbClr val="3399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第一讲 </a:t>
            </a:r>
            <a:r>
              <a:rPr lang="en-US" altLang="zh-CN" sz="3600" u="sng">
                <a:solidFill>
                  <a:schemeClr val="bg1"/>
                </a:solidFill>
                <a:ea typeface="华文行楷" panose="02010800040101010101" pitchFamily="2" charset="-122"/>
              </a:rPr>
              <a:t>Java </a:t>
            </a:r>
            <a:r>
              <a:rPr lang="zh-CN" altLang="en-US" sz="3600" u="sng">
                <a:solidFill>
                  <a:schemeClr val="bg1"/>
                </a:solidFill>
                <a:ea typeface="华文行楷" panose="02010800040101010101" pitchFamily="2" charset="-122"/>
              </a:rPr>
              <a:t>语言概述</a:t>
            </a:r>
          </a:p>
        </p:txBody>
      </p:sp>
      <p:grpSp>
        <p:nvGrpSpPr>
          <p:cNvPr id="325641" name="Group 9">
            <a:extLst>
              <a:ext uri="{FF2B5EF4-FFF2-40B4-BE49-F238E27FC236}">
                <a16:creationId xmlns:a16="http://schemas.microsoft.com/office/drawing/2014/main" id="{C5DEFB4F-F8CA-1E66-DFAA-F5E37A8AF8EF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555750"/>
            <a:ext cx="7862888" cy="4408488"/>
            <a:chOff x="495" y="976"/>
            <a:chExt cx="4953" cy="2777"/>
          </a:xfrm>
        </p:grpSpPr>
        <p:sp>
          <p:nvSpPr>
            <p:cNvPr id="12294" name="Rectangle 4">
              <a:extLst>
                <a:ext uri="{FF2B5EF4-FFF2-40B4-BE49-F238E27FC236}">
                  <a16:creationId xmlns:a16="http://schemas.microsoft.com/office/drawing/2014/main" id="{CFDEBC26-C92D-2430-5CF1-6EA59B466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" y="976"/>
              <a:ext cx="4953" cy="2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3366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zh-CN" sz="2400">
                  <a:solidFill>
                    <a:schemeClr val="tx1"/>
                  </a:solidFill>
                </a:rPr>
                <a:t>LotsHellosApplication . java</a:t>
              </a:r>
            </a:p>
            <a:p>
              <a:pPr algn="just">
                <a:spcBef>
                  <a:spcPct val="0"/>
                </a:spcBef>
                <a:buFontTx/>
                <a:buNone/>
              </a:pPr>
              <a:endParaRPr lang="en-US" altLang="zh-CN" sz="2400">
                <a:solidFill>
                  <a:schemeClr val="tx1"/>
                </a:solidFill>
              </a:endParaRPr>
            </a:p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zh-CN" sz="2400">
                  <a:solidFill>
                    <a:schemeClr val="tx1"/>
                  </a:solidFill>
                </a:rPr>
                <a:t>public class LotsHelloApplication</a:t>
              </a:r>
            </a:p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zh-CN" sz="2400">
                  <a:solidFill>
                    <a:schemeClr val="tx1"/>
                  </a:solidFill>
                </a:rPr>
                <a:t>{</a:t>
              </a:r>
            </a:p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zh-CN" sz="2400">
                  <a:solidFill>
                    <a:schemeClr val="tx1"/>
                  </a:solidFill>
                </a:rPr>
                <a:t>	public static void main(String args[])</a:t>
              </a:r>
            </a:p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zh-CN" sz="2400">
                  <a:solidFill>
                    <a:schemeClr val="tx1"/>
                  </a:solidFill>
                </a:rPr>
                <a:t>	{</a:t>
              </a:r>
            </a:p>
            <a:p>
              <a:pPr lvl="1" algn="just">
                <a:spcBef>
                  <a:spcPct val="0"/>
                </a:spcBef>
                <a:buFontTx/>
                <a:buNone/>
              </a:pPr>
              <a:r>
                <a:rPr lang="en-US" altLang="zh-CN" sz="2400">
                  <a:solidFill>
                    <a:schemeClr val="tx1"/>
                  </a:solidFill>
                </a:rPr>
                <a:t>	for ( int j=0; j&lt;5; j++)</a:t>
              </a:r>
            </a:p>
            <a:p>
              <a:pPr lvl="1" algn="just">
                <a:spcBef>
                  <a:spcPct val="0"/>
                </a:spcBef>
                <a:buFontTx/>
                <a:buNone/>
              </a:pPr>
              <a:r>
                <a:rPr lang="en-US" altLang="zh-CN" sz="2400">
                  <a:solidFill>
                    <a:schemeClr val="tx1"/>
                  </a:solidFill>
                </a:rPr>
                <a:t>	{</a:t>
              </a:r>
            </a:p>
            <a:p>
              <a:pPr lvl="2" algn="just">
                <a:spcBef>
                  <a:spcPct val="0"/>
                </a:spcBef>
                <a:buFontTx/>
                <a:buNone/>
              </a:pPr>
              <a:r>
                <a:rPr lang="en-US" altLang="zh-CN">
                  <a:solidFill>
                    <a:schemeClr val="tx1"/>
                  </a:solidFill>
                </a:rPr>
                <a:t>System.out.println(“Hello! World,”);</a:t>
              </a:r>
            </a:p>
            <a:p>
              <a:pPr lvl="1" algn="just">
                <a:spcBef>
                  <a:spcPct val="0"/>
                </a:spcBef>
                <a:buFontTx/>
                <a:buNone/>
              </a:pPr>
              <a:r>
                <a:rPr lang="en-US" altLang="zh-CN" sz="2400">
                  <a:solidFill>
                    <a:schemeClr val="tx1"/>
                  </a:solidFill>
                </a:rPr>
                <a:t>	} </a:t>
              </a:r>
            </a:p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zh-CN" sz="2400">
                  <a:solidFill>
                    <a:schemeClr val="tx1"/>
                  </a:solidFill>
                </a:rPr>
                <a:t>	}</a:t>
              </a:r>
            </a:p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zh-CN" sz="2400">
                  <a:solidFill>
                    <a:schemeClr val="tx1"/>
                  </a:solidFill>
                </a:rPr>
                <a:t>}</a:t>
              </a:r>
              <a:endParaRPr lang="en-US" altLang="zh-CN">
                <a:solidFill>
                  <a:schemeClr val="tx1"/>
                </a:solidFill>
              </a:endParaRPr>
            </a:p>
          </p:txBody>
        </p:sp>
        <p:sp>
          <p:nvSpPr>
            <p:cNvPr id="12295" name="AutoShape 5">
              <a:extLst>
                <a:ext uri="{FF2B5EF4-FFF2-40B4-BE49-F238E27FC236}">
                  <a16:creationId xmlns:a16="http://schemas.microsoft.com/office/drawing/2014/main" id="{24F46A0B-1F8B-8C00-5C3F-9A2BD3D4D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0" y="1024"/>
              <a:ext cx="1296" cy="331"/>
            </a:xfrm>
            <a:prstGeom prst="wedgeRoundRectCallout">
              <a:avLst>
                <a:gd name="adj1" fmla="val -65125"/>
                <a:gd name="adj2" fmla="val 132778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1" lang="zh-CN" altLang="en-US" sz="2000">
                  <a:solidFill>
                    <a:srgbClr val="CC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类声明与定义</a:t>
              </a:r>
            </a:p>
          </p:txBody>
        </p:sp>
        <p:sp>
          <p:nvSpPr>
            <p:cNvPr id="12296" name="AutoShape 6">
              <a:extLst>
                <a:ext uri="{FF2B5EF4-FFF2-40B4-BE49-F238E27FC236}">
                  <a16:creationId xmlns:a16="http://schemas.microsoft.com/office/drawing/2014/main" id="{38B79866-7367-93DB-13C1-66A0C0F92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1600"/>
              <a:ext cx="1248" cy="288"/>
            </a:xfrm>
            <a:prstGeom prst="wedgeRoundRectCallout">
              <a:avLst>
                <a:gd name="adj1" fmla="val -74681"/>
                <a:gd name="adj2" fmla="val 96528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1" lang="zh-CN" altLang="en-US" sz="2000">
                  <a:solidFill>
                    <a:srgbClr val="CC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类中的方法</a:t>
              </a:r>
            </a:p>
          </p:txBody>
        </p:sp>
        <p:sp>
          <p:nvSpPr>
            <p:cNvPr id="12297" name="AutoShape 7">
              <a:extLst>
                <a:ext uri="{FF2B5EF4-FFF2-40B4-BE49-F238E27FC236}">
                  <a16:creationId xmlns:a16="http://schemas.microsoft.com/office/drawing/2014/main" id="{26625F2D-4F32-4B65-CD6F-8A0C98958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4" y="2368"/>
              <a:ext cx="1776" cy="288"/>
            </a:xfrm>
            <a:prstGeom prst="wedgeRoundRectCallout">
              <a:avLst>
                <a:gd name="adj1" fmla="val -28380"/>
                <a:gd name="adj2" fmla="val 129861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1" lang="zh-CN" altLang="en-US" sz="2000">
                  <a:solidFill>
                    <a:srgbClr val="CC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语句结尾以分号标志</a:t>
              </a:r>
            </a:p>
          </p:txBody>
        </p:sp>
        <p:sp>
          <p:nvSpPr>
            <p:cNvPr id="12298" name="AutoShape 8">
              <a:extLst>
                <a:ext uri="{FF2B5EF4-FFF2-40B4-BE49-F238E27FC236}">
                  <a16:creationId xmlns:a16="http://schemas.microsoft.com/office/drawing/2014/main" id="{C3A179E2-743D-B5C3-3A5D-27DB2064C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6" y="3136"/>
              <a:ext cx="1680" cy="480"/>
            </a:xfrm>
            <a:prstGeom prst="wedgeRoundRectCallout">
              <a:avLst>
                <a:gd name="adj1" fmla="val -91431"/>
                <a:gd name="adj2" fmla="val -35833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000099"/>
                </a:buClr>
                <a:buChar char="•"/>
                <a:defRPr sz="32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Char char="–"/>
                <a:defRPr sz="28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000099"/>
                </a:buClr>
                <a:buChar char="•"/>
                <a:defRPr sz="24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000099"/>
                </a:buClr>
                <a:buChar char="–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Char char="»"/>
                <a:defRPr sz="2000" b="1">
                  <a:solidFill>
                    <a:srgbClr val="3399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1" lang="zh-CN" altLang="en-US" sz="2000">
                  <a:solidFill>
                    <a:srgbClr val="CC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用大括号括起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kumimoji="1" lang="zh-CN" altLang="en-US" sz="2000">
                  <a:solidFill>
                    <a:srgbClr val="CC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语句组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5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5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5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5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5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5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5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5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5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5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5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5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5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5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5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4" grpId="0" build="p"/>
    </p:bldLst>
  </p:timing>
</p:sld>
</file>

<file path=ppt/theme/theme1.xml><?xml version="1.0" encoding="utf-8"?>
<a:theme xmlns:a="http://schemas.openxmlformats.org/drawingml/2006/main" name="y2k">
  <a:themeElements>
    <a:clrScheme name="y2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y2k">
      <a:majorFont>
        <a:latin typeface="Arial"/>
        <a:ea typeface="华文行楷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just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just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y2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2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2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2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2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2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2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D:\ppt模板\fingerpt.pot</Template>
  <TotalTime>14448</TotalTime>
  <Words>7981</Words>
  <Application>Microsoft Office PowerPoint</Application>
  <PresentationFormat>全屏显示(4:3)</PresentationFormat>
  <Paragraphs>1007</Paragraphs>
  <Slides>61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61</vt:i4>
      </vt:variant>
    </vt:vector>
  </HeadingPairs>
  <TitlesOfParts>
    <vt:vector size="72" baseType="lpstr">
      <vt:lpstr>Monotype Sorts</vt:lpstr>
      <vt:lpstr>黑体</vt:lpstr>
      <vt:lpstr>华文彩云</vt:lpstr>
      <vt:lpstr>华文行楷</vt:lpstr>
      <vt:lpstr>宋体</vt:lpstr>
      <vt:lpstr>Arial</vt:lpstr>
      <vt:lpstr>Bookman Old Style</vt:lpstr>
      <vt:lpstr>Times New Roman</vt:lpstr>
      <vt:lpstr>Wingdings</vt:lpstr>
      <vt:lpstr>y2k</vt:lpstr>
      <vt:lpstr>Clip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电子商务法</dc:title>
  <dc:subject>tjzhangjianhua@163.com</dc:subject>
  <dc:creator>张建华</dc:creator>
  <cp:lastModifiedBy>zzu Zh</cp:lastModifiedBy>
  <cp:revision>946</cp:revision>
  <dcterms:created xsi:type="dcterms:W3CDTF">2004-06-07T09:40:37Z</dcterms:created>
  <dcterms:modified xsi:type="dcterms:W3CDTF">2026-03-02T07:36:52Z</dcterms:modified>
</cp:coreProperties>
</file>